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Lst>
  <p:sldSz cy="6858000" cx="12192000"/>
  <p:notesSz cx="7772400" cy="10058400"/>
  <p:embeddedFontLst>
    <p:embeddedFont>
      <p:font typeface="Roboto Medium"/>
      <p:regular r:id="rId58"/>
      <p:bold r:id="rId59"/>
      <p:italic r:id="rId60"/>
      <p:boldItalic r:id="rId61"/>
    </p:embeddedFont>
    <p:embeddedFont>
      <p:font typeface="Roboto"/>
      <p:regular r:id="rId62"/>
      <p:bold r:id="rId63"/>
      <p:italic r:id="rId64"/>
      <p:boldItalic r:id="rId65"/>
    </p:embeddedFont>
    <p:embeddedFont>
      <p:font typeface="Montserrat"/>
      <p:regular r:id="rId66"/>
      <p:bold r:id="rId67"/>
      <p:italic r:id="rId68"/>
      <p:boldItalic r:id="rId69"/>
    </p:embeddedFont>
    <p:embeddedFont>
      <p:font typeface="Montserrat Medium"/>
      <p:regular r:id="rId70"/>
      <p:bold r:id="rId71"/>
      <p:italic r:id="rId72"/>
      <p:boldItalic r:id="rId73"/>
    </p:embeddedFont>
    <p:embeddedFont>
      <p:font typeface="Roboto Mono"/>
      <p:regular r:id="rId74"/>
      <p:bold r:id="rId75"/>
      <p:italic r:id="rId76"/>
      <p:boldItalic r:id="rId77"/>
    </p:embeddedFont>
    <p:embeddedFont>
      <p:font typeface="Comfortaa"/>
      <p:regular r:id="rId78"/>
      <p:bold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73" Type="http://schemas.openxmlformats.org/officeDocument/2006/relationships/font" Target="fonts/MontserratMedium-boldItalic.fntdata"/><Relationship Id="rId72" Type="http://schemas.openxmlformats.org/officeDocument/2006/relationships/font" Target="fonts/MontserratMedium-italic.fntdata"/><Relationship Id="rId31" Type="http://schemas.openxmlformats.org/officeDocument/2006/relationships/slide" Target="slides/slide27.xml"/><Relationship Id="rId75" Type="http://schemas.openxmlformats.org/officeDocument/2006/relationships/font" Target="fonts/RobotoMono-bold.fntdata"/><Relationship Id="rId30" Type="http://schemas.openxmlformats.org/officeDocument/2006/relationships/slide" Target="slides/slide26.xml"/><Relationship Id="rId74" Type="http://schemas.openxmlformats.org/officeDocument/2006/relationships/font" Target="fonts/RobotoMono-regular.fntdata"/><Relationship Id="rId33" Type="http://schemas.openxmlformats.org/officeDocument/2006/relationships/slide" Target="slides/slide29.xml"/><Relationship Id="rId77" Type="http://schemas.openxmlformats.org/officeDocument/2006/relationships/font" Target="fonts/RobotoMono-boldItalic.fntdata"/><Relationship Id="rId32" Type="http://schemas.openxmlformats.org/officeDocument/2006/relationships/slide" Target="slides/slide28.xml"/><Relationship Id="rId76" Type="http://schemas.openxmlformats.org/officeDocument/2006/relationships/font" Target="fonts/RobotoMono-italic.fntdata"/><Relationship Id="rId35" Type="http://schemas.openxmlformats.org/officeDocument/2006/relationships/slide" Target="slides/slide31.xml"/><Relationship Id="rId79" Type="http://schemas.openxmlformats.org/officeDocument/2006/relationships/font" Target="fonts/Comfortaa-bold.fntdata"/><Relationship Id="rId34" Type="http://schemas.openxmlformats.org/officeDocument/2006/relationships/slide" Target="slides/slide30.xml"/><Relationship Id="rId78" Type="http://schemas.openxmlformats.org/officeDocument/2006/relationships/font" Target="fonts/Comfortaa-regular.fntdata"/><Relationship Id="rId71" Type="http://schemas.openxmlformats.org/officeDocument/2006/relationships/font" Target="fonts/MontserratMedium-bold.fntdata"/><Relationship Id="rId70" Type="http://schemas.openxmlformats.org/officeDocument/2006/relationships/font" Target="fonts/MontserratMedium-regular.fntdata"/><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font" Target="fonts/Roboto-regular.fntdata"/><Relationship Id="rId61" Type="http://schemas.openxmlformats.org/officeDocument/2006/relationships/font" Target="fonts/RobotoMedium-boldItalic.fntdata"/><Relationship Id="rId20" Type="http://schemas.openxmlformats.org/officeDocument/2006/relationships/slide" Target="slides/slide16.xml"/><Relationship Id="rId64" Type="http://schemas.openxmlformats.org/officeDocument/2006/relationships/font" Target="fonts/Roboto-italic.fntdata"/><Relationship Id="rId63" Type="http://schemas.openxmlformats.org/officeDocument/2006/relationships/font" Target="fonts/Roboto-bold.fntdata"/><Relationship Id="rId22" Type="http://schemas.openxmlformats.org/officeDocument/2006/relationships/slide" Target="slides/slide18.xml"/><Relationship Id="rId66" Type="http://schemas.openxmlformats.org/officeDocument/2006/relationships/font" Target="fonts/Montserrat-regular.fntdata"/><Relationship Id="rId21" Type="http://schemas.openxmlformats.org/officeDocument/2006/relationships/slide" Target="slides/slide17.xml"/><Relationship Id="rId65" Type="http://schemas.openxmlformats.org/officeDocument/2006/relationships/font" Target="fonts/Roboto-boldItalic.fntdata"/><Relationship Id="rId24" Type="http://schemas.openxmlformats.org/officeDocument/2006/relationships/slide" Target="slides/slide20.xml"/><Relationship Id="rId68" Type="http://schemas.openxmlformats.org/officeDocument/2006/relationships/font" Target="fonts/Montserrat-italic.fntdata"/><Relationship Id="rId23" Type="http://schemas.openxmlformats.org/officeDocument/2006/relationships/slide" Target="slides/slide19.xml"/><Relationship Id="rId67" Type="http://schemas.openxmlformats.org/officeDocument/2006/relationships/font" Target="fonts/Montserrat-bold.fntdata"/><Relationship Id="rId60" Type="http://schemas.openxmlformats.org/officeDocument/2006/relationships/font" Target="fonts/RobotoMedium-italic.fntdata"/><Relationship Id="rId26" Type="http://schemas.openxmlformats.org/officeDocument/2006/relationships/slide" Target="slides/slide22.xml"/><Relationship Id="rId25" Type="http://schemas.openxmlformats.org/officeDocument/2006/relationships/slide" Target="slides/slide21.xml"/><Relationship Id="rId69" Type="http://schemas.openxmlformats.org/officeDocument/2006/relationships/font" Target="fonts/Montserrat-boldItalic.fntdata"/><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font" Target="fonts/RobotoMedium-bold.fntdata"/><Relationship Id="rId14" Type="http://schemas.openxmlformats.org/officeDocument/2006/relationships/slide" Target="slides/slide10.xml"/><Relationship Id="rId58" Type="http://schemas.openxmlformats.org/officeDocument/2006/relationships/font" Target="fonts/RobotoMedium-regular.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 name="Shape 2"/>
        <p:cNvGrpSpPr/>
        <p:nvPr/>
      </p:nvGrpSpPr>
      <p:grpSpPr>
        <a:xfrm>
          <a:off x="0" y="0"/>
          <a:ext cx="0" cy="0"/>
          <a:chOff x="0" y="0"/>
          <a:chExt cx="0" cy="0"/>
        </a:xfrm>
      </p:grpSpPr>
      <p:sp>
        <p:nvSpPr>
          <p:cNvPr id="3" name="Google Shape;3;n"/>
          <p:cNvSpPr/>
          <p:nvPr/>
        </p:nvSpPr>
        <p:spPr>
          <a:xfrm>
            <a:off x="0" y="0"/>
            <a:ext cx="7772400" cy="10058399"/>
          </a:xfrm>
          <a:prstGeom prst="roundRect">
            <a:avLst>
              <a:gd fmla="val 19"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Times New Roman"/>
              <a:buNone/>
            </a:pPr>
            <a:r>
              <a:t/>
            </a:r>
            <a:endParaRPr b="0" i="0" sz="1800" u="none" cap="none" strike="noStrike">
              <a:solidFill>
                <a:schemeClr val="lt1"/>
              </a:solidFill>
              <a:latin typeface="Arial"/>
              <a:ea typeface="Arial"/>
              <a:cs typeface="Arial"/>
              <a:sym typeface="Arial"/>
            </a:endParaRPr>
          </a:p>
        </p:txBody>
      </p:sp>
      <p:sp>
        <p:nvSpPr>
          <p:cNvPr id="4" name="Google Shape;4;n"/>
          <p:cNvSpPr/>
          <p:nvPr/>
        </p:nvSpPr>
        <p:spPr>
          <a:xfrm>
            <a:off x="0" y="0"/>
            <a:ext cx="7772400" cy="10058399"/>
          </a:xfrm>
          <a:prstGeom prst="roundRect">
            <a:avLst>
              <a:gd fmla="val 19"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Clr>
                <a:srgbClr val="000000"/>
              </a:buClr>
              <a:buSzPts val="1800"/>
              <a:buFont typeface="Times New Roman"/>
              <a:buNone/>
            </a:pPr>
            <a:r>
              <a:t/>
            </a:r>
            <a:endParaRPr b="0" i="0" sz="1800" u="none" cap="none" strike="noStrike">
              <a:solidFill>
                <a:schemeClr val="lt1"/>
              </a:solidFill>
              <a:latin typeface="Arial"/>
              <a:ea typeface="Arial"/>
              <a:cs typeface="Arial"/>
              <a:sym typeface="Arial"/>
            </a:endParaRPr>
          </a:p>
        </p:txBody>
      </p:sp>
      <p:sp>
        <p:nvSpPr>
          <p:cNvPr id="5" name="Google Shape;5;n"/>
          <p:cNvSpPr/>
          <p:nvPr>
            <p:ph idx="2" type="sldImg"/>
          </p:nvPr>
        </p:nvSpPr>
        <p:spPr>
          <a:xfrm>
            <a:off x="536575" y="763588"/>
            <a:ext cx="6694488" cy="3767137"/>
          </a:xfrm>
          <a:custGeom>
            <a:rect b="b" l="l" r="r" t="t"/>
            <a:pathLst>
              <a:path extrusionOk="0" h="120000" w="120000">
                <a:moveTo>
                  <a:pt x="0" y="0"/>
                </a:moveTo>
                <a:lnTo>
                  <a:pt x="120000" y="0"/>
                </a:lnTo>
                <a:lnTo>
                  <a:pt x="120000" y="120000"/>
                </a:lnTo>
                <a:lnTo>
                  <a:pt x="0" y="120000"/>
                </a:lnTo>
                <a:close/>
              </a:path>
            </a:pathLst>
          </a:custGeom>
          <a:noFill/>
          <a:ln>
            <a:noFill/>
          </a:ln>
        </p:spPr>
      </p:sp>
      <p:sp>
        <p:nvSpPr>
          <p:cNvPr id="6" name="Google Shape;6;n"/>
          <p:cNvSpPr txBox="1"/>
          <p:nvPr>
            <p:ph idx="1" type="body"/>
          </p:nvPr>
        </p:nvSpPr>
        <p:spPr>
          <a:xfrm>
            <a:off x="777875" y="4776787"/>
            <a:ext cx="6213475" cy="452119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360"/>
              </a:spcBef>
              <a:spcAft>
                <a:spcPts val="0"/>
              </a:spcAft>
              <a:buClr>
                <a:srgbClr val="000000"/>
              </a:buClr>
              <a:buSzPts val="1200"/>
              <a:buFont typeface="Times New Roman"/>
              <a:buNone/>
              <a:defRPr b="0" i="0" sz="1200" u="none" cap="none" strike="noStrike">
                <a:solidFill>
                  <a:srgbClr val="000000"/>
                </a:solidFill>
                <a:latin typeface="Times New Roman"/>
                <a:ea typeface="Times New Roman"/>
                <a:cs typeface="Times New Roman"/>
                <a:sym typeface="Times New Roman"/>
              </a:defRPr>
            </a:lvl1pPr>
            <a:lvl2pPr indent="-228600" lvl="1" marL="914400" marR="0" rtl="0" algn="l">
              <a:lnSpc>
                <a:spcPct val="100000"/>
              </a:lnSpc>
              <a:spcBef>
                <a:spcPts val="360"/>
              </a:spcBef>
              <a:spcAft>
                <a:spcPts val="0"/>
              </a:spcAft>
              <a:buClr>
                <a:srgbClr val="000000"/>
              </a:buClr>
              <a:buSzPts val="1200"/>
              <a:buFont typeface="Times New Roman"/>
              <a:buNone/>
              <a:defRPr b="0" i="0" sz="1200" u="none" cap="none" strike="noStrike">
                <a:solidFill>
                  <a:srgbClr val="000000"/>
                </a:solidFill>
                <a:latin typeface="Times New Roman"/>
                <a:ea typeface="Times New Roman"/>
                <a:cs typeface="Times New Roman"/>
                <a:sym typeface="Times New Roman"/>
              </a:defRPr>
            </a:lvl2pPr>
            <a:lvl3pPr indent="-228600" lvl="2" marL="1371600" marR="0" rtl="0" algn="l">
              <a:lnSpc>
                <a:spcPct val="100000"/>
              </a:lnSpc>
              <a:spcBef>
                <a:spcPts val="360"/>
              </a:spcBef>
              <a:spcAft>
                <a:spcPts val="0"/>
              </a:spcAft>
              <a:buClr>
                <a:srgbClr val="000000"/>
              </a:buClr>
              <a:buSzPts val="1200"/>
              <a:buFont typeface="Times New Roman"/>
              <a:buNone/>
              <a:defRPr b="0" i="0" sz="1200" u="none" cap="none" strike="noStrike">
                <a:solidFill>
                  <a:srgbClr val="000000"/>
                </a:solidFill>
                <a:latin typeface="Times New Roman"/>
                <a:ea typeface="Times New Roman"/>
                <a:cs typeface="Times New Roman"/>
                <a:sym typeface="Times New Roman"/>
              </a:defRPr>
            </a:lvl3pPr>
            <a:lvl4pPr indent="-228600" lvl="3" marL="1828800" marR="0" rtl="0" algn="l">
              <a:lnSpc>
                <a:spcPct val="100000"/>
              </a:lnSpc>
              <a:spcBef>
                <a:spcPts val="360"/>
              </a:spcBef>
              <a:spcAft>
                <a:spcPts val="0"/>
              </a:spcAft>
              <a:buClr>
                <a:srgbClr val="000000"/>
              </a:buClr>
              <a:buSzPts val="1200"/>
              <a:buFont typeface="Times New Roman"/>
              <a:buNone/>
              <a:defRPr b="0" i="0" sz="1200" u="none" cap="none" strike="noStrike">
                <a:solidFill>
                  <a:srgbClr val="000000"/>
                </a:solidFill>
                <a:latin typeface="Times New Roman"/>
                <a:ea typeface="Times New Roman"/>
                <a:cs typeface="Times New Roman"/>
                <a:sym typeface="Times New Roman"/>
              </a:defRPr>
            </a:lvl4pPr>
            <a:lvl5pPr indent="-228600" lvl="4" marL="2286000" marR="0" rtl="0" algn="l">
              <a:lnSpc>
                <a:spcPct val="100000"/>
              </a:lnSpc>
              <a:spcBef>
                <a:spcPts val="360"/>
              </a:spcBef>
              <a:spcAft>
                <a:spcPts val="0"/>
              </a:spcAft>
              <a:buClr>
                <a:srgbClr val="000000"/>
              </a:buClr>
              <a:buSzPts val="1200"/>
              <a:buFont typeface="Times New Roman"/>
              <a:buNone/>
              <a:defRPr b="0" i="0" sz="1200" u="none" cap="none" strike="noStrike">
                <a:solidFill>
                  <a:srgbClr val="000000"/>
                </a:solidFill>
                <a:latin typeface="Times New Roman"/>
                <a:ea typeface="Times New Roman"/>
                <a:cs typeface="Times New Roman"/>
                <a:sym typeface="Times New Roman"/>
              </a:defRPr>
            </a:lvl5pPr>
            <a:lvl6pPr indent="-228600" lvl="5" marL="27432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3" type="hdr"/>
          </p:nvPr>
        </p:nvSpPr>
        <p:spPr>
          <a:xfrm>
            <a:off x="0" y="0"/>
            <a:ext cx="3368674" cy="498475"/>
          </a:xfrm>
          <a:prstGeom prst="rect">
            <a:avLst/>
          </a:prstGeom>
          <a:noFill/>
          <a:ln>
            <a:noFill/>
          </a:ln>
        </p:spPr>
        <p:txBody>
          <a:bodyPr anchorCtr="0" anchor="t" bIns="91425" lIns="91425" spcFirstLastPara="1" rIns="91425" wrap="square" tIns="91425">
            <a:noAutofit/>
          </a:bodyPr>
          <a:lstStyle>
            <a:lvl1pPr lvl="0" marR="0" rtl="0" algn="l">
              <a:lnSpc>
                <a:spcPct val="95000"/>
              </a:lnSpc>
              <a:spcBef>
                <a:spcPts val="0"/>
              </a:spcBef>
              <a:spcAft>
                <a:spcPts val="0"/>
              </a:spcAft>
              <a:buClr>
                <a:srgbClr val="000000"/>
              </a:buClr>
              <a:buSzPts val="1400"/>
              <a:buFont typeface="Times New Roman"/>
              <a:buNone/>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9pPr>
          </a:lstStyle>
          <a:p/>
        </p:txBody>
      </p:sp>
      <p:sp>
        <p:nvSpPr>
          <p:cNvPr id="8" name="Google Shape;8;n"/>
          <p:cNvSpPr txBox="1"/>
          <p:nvPr>
            <p:ph idx="10" type="dt"/>
          </p:nvPr>
        </p:nvSpPr>
        <p:spPr>
          <a:xfrm>
            <a:off x="4398962" y="0"/>
            <a:ext cx="3368674" cy="498475"/>
          </a:xfrm>
          <a:prstGeom prst="rect">
            <a:avLst/>
          </a:prstGeom>
          <a:noFill/>
          <a:ln>
            <a:noFill/>
          </a:ln>
        </p:spPr>
        <p:txBody>
          <a:bodyPr anchorCtr="0" anchor="t" bIns="91425" lIns="91425" spcFirstLastPara="1" rIns="91425" wrap="square" tIns="91425">
            <a:noAutofit/>
          </a:bodyPr>
          <a:lstStyle>
            <a:lvl1pPr lvl="0" marR="0" rtl="0" algn="r">
              <a:lnSpc>
                <a:spcPct val="95000"/>
              </a:lnSpc>
              <a:spcBef>
                <a:spcPts val="0"/>
              </a:spcBef>
              <a:spcAft>
                <a:spcPts val="0"/>
              </a:spcAft>
              <a:buClr>
                <a:srgbClr val="000000"/>
              </a:buClr>
              <a:buSzPts val="1400"/>
              <a:buFont typeface="Times New Roman"/>
              <a:buNone/>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9pPr>
          </a:lstStyle>
          <a:p/>
        </p:txBody>
      </p:sp>
      <p:sp>
        <p:nvSpPr>
          <p:cNvPr id="9" name="Google Shape;9;n"/>
          <p:cNvSpPr txBox="1"/>
          <p:nvPr>
            <p:ph idx="11" type="ftr"/>
          </p:nvPr>
        </p:nvSpPr>
        <p:spPr>
          <a:xfrm>
            <a:off x="0" y="9555163"/>
            <a:ext cx="3368674" cy="498475"/>
          </a:xfrm>
          <a:prstGeom prst="rect">
            <a:avLst/>
          </a:prstGeom>
          <a:noFill/>
          <a:ln>
            <a:noFill/>
          </a:ln>
        </p:spPr>
        <p:txBody>
          <a:bodyPr anchorCtr="0" anchor="b" bIns="91425" lIns="91425" spcFirstLastPara="1" rIns="91425" wrap="square" tIns="91425">
            <a:noAutofit/>
          </a:bodyPr>
          <a:lstStyle>
            <a:lvl1pPr lvl="0" marR="0" rtl="0" algn="l">
              <a:lnSpc>
                <a:spcPct val="95000"/>
              </a:lnSpc>
              <a:spcBef>
                <a:spcPts val="0"/>
              </a:spcBef>
              <a:spcAft>
                <a:spcPts val="0"/>
              </a:spcAft>
              <a:buClr>
                <a:srgbClr val="000000"/>
              </a:buClr>
              <a:buSzPts val="1400"/>
              <a:buFont typeface="Times New Roman"/>
              <a:buNone/>
              <a:defRPr b="0" i="0" sz="1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2pPr>
            <a:lvl3pPr lvl="2"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3pPr>
            <a:lvl4pPr lvl="3"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4pPr>
            <a:lvl5pPr lvl="4"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5pPr>
            <a:lvl6pPr lvl="5"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6pPr>
            <a:lvl7pPr lvl="6"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7pPr>
            <a:lvl8pPr lvl="7"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8pPr>
            <a:lvl9pPr lvl="8" marR="0" rtl="0" algn="l">
              <a:lnSpc>
                <a:spcPct val="100000"/>
              </a:lnSpc>
              <a:spcBef>
                <a:spcPts val="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9pPr>
          </a:lstStyle>
          <a:p/>
        </p:txBody>
      </p:sp>
      <p:sp>
        <p:nvSpPr>
          <p:cNvPr id="10" name="Google Shape;10;n"/>
          <p:cNvSpPr txBox="1"/>
          <p:nvPr>
            <p:ph idx="12" type="sldNum"/>
          </p:nvPr>
        </p:nvSpPr>
        <p:spPr>
          <a:xfrm>
            <a:off x="4398962" y="9555163"/>
            <a:ext cx="3368674" cy="498475"/>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Glossary/Primitive" TargetMode="External"/><Relationship Id="rId3" Type="http://schemas.openxmlformats.org/officeDocument/2006/relationships/hyperlink" Target="https://developer.mozilla.org/en-US/docs/Glossary/Boolean" TargetMode="External"/><Relationship Id="rId4" Type="http://schemas.openxmlformats.org/officeDocument/2006/relationships/hyperlink" Target="https://developer.mozilla.org/en-US/docs/Glossary/null" TargetMode="External"/><Relationship Id="rId9" Type="http://schemas.openxmlformats.org/officeDocument/2006/relationships/hyperlink" Target="https://developer.mozilla.org/en-US/docs/Glossary/Object" TargetMode="External"/><Relationship Id="rId5" Type="http://schemas.openxmlformats.org/officeDocument/2006/relationships/hyperlink" Target="https://developer.mozilla.org/en-US/docs/Glossary/undefined" TargetMode="External"/><Relationship Id="rId6" Type="http://schemas.openxmlformats.org/officeDocument/2006/relationships/hyperlink" Target="https://developer.mozilla.org/en-US/docs/Glossary/Number" TargetMode="External"/><Relationship Id="rId7" Type="http://schemas.openxmlformats.org/officeDocument/2006/relationships/hyperlink" Target="https://developer.mozilla.org/en-US/docs/Glossary/String" TargetMode="External"/><Relationship Id="rId8" Type="http://schemas.openxmlformats.org/officeDocument/2006/relationships/hyperlink" Target="https://developer.mozilla.org/en-US/docs/Glossary/Symbol" TargetMode="Externa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JavaScript/Reference/Statements/var" TargetMode="External"/><Relationship Id="rId3" Type="http://schemas.openxmlformats.org/officeDocument/2006/relationships/hyperlink" Target="https://developer.mozilla.org/en-US/docs/Web/JavaScript/Reference/Statements/let" TargetMode="External"/><Relationship Id="rId4" Type="http://schemas.openxmlformats.org/officeDocument/2006/relationships/hyperlink" Target="https://developer.mozilla.org/en-US/docs/Web/JavaScript/Guide/Grammar_and_Types#Variable_scope" TargetMode="External"/><Relationship Id="rId5" Type="http://schemas.openxmlformats.org/officeDocument/2006/relationships/hyperlink" Target="https://developer.mozilla.org/en-US/docs/Web/JavaScript/Reference/Global_Objects/undefined" TargetMode="External"/><Relationship Id="rId6" Type="http://schemas.openxmlformats.org/officeDocument/2006/relationships/hyperlink" Target="https://developer.mozilla.org/en-US/docs/Web/JavaScript/Reference/Global_Objects/ReferenceError"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JavaScript/Reference/Statements/if...else" TargetMode="External"/><Relationship Id="rId3" Type="http://schemas.openxmlformats.org/officeDocument/2006/relationships/hyperlink" Target="https://developer.mozilla.org/en-US/docs/Web/JavaScript/Reference/Global_Objects/null"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JavaScript/Reference/Global_Objects/parseInt" TargetMode="External"/><Relationship Id="rId3" Type="http://schemas.openxmlformats.org/officeDocument/2006/relationships/hyperlink" Target="https://developer.mozilla.org/en-US/docs/Web/JavaScript/Reference/Global_Objects/parseFloat" TargetMode="Externa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JavaScript/Reference/Global_Objects/parseInt" TargetMode="External"/><Relationship Id="rId3" Type="http://schemas.openxmlformats.org/officeDocument/2006/relationships/hyperlink" Target="https://developer.mozilla.org/en-US/docs/Web/JavaScript/Reference/Global_Objects/parseFloat" TargetMode="Externa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JavaScript/Guide/Working_with_Objects#Using_object_initializers" TargetMode="External"/><Relationship Id="rId3" Type="http://schemas.openxmlformats.org/officeDocument/2006/relationships/hyperlink" Target="https://developer.mozilla.org/en-US/docs/Web/JavaScript/Reference/Global_Objects/Array" TargetMode="External"/><Relationship Id="rId4" Type="http://schemas.openxmlformats.org/officeDocument/2006/relationships/hyperlink" Target="https://developer.mozilla.org/en-US/docs/Web/JavaScript/Guide/Indexed_collections" TargetMode="Externa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JavaScript/Reference/Global_Objects/Boolean" TargetMode="Externa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mozilla.org/en-US/docs/Web/JavaScript/Guide/Control_flow_and_error_handling#Block_statement"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b2ca7136ed_0_19:notes"/>
          <p:cNvSpPr/>
          <p:nvPr>
            <p:ph idx="2" type="sldImg"/>
          </p:nvPr>
        </p:nvSpPr>
        <p:spPr>
          <a:xfrm>
            <a:off x="536575" y="763588"/>
            <a:ext cx="6694500" cy="3767100"/>
          </a:xfrm>
          <a:custGeom>
            <a:rect b="b" l="l" r="r" t="t"/>
            <a:pathLst>
              <a:path extrusionOk="0" h="120000" w="120000">
                <a:moveTo>
                  <a:pt x="0" y="0"/>
                </a:moveTo>
                <a:lnTo>
                  <a:pt x="120000" y="0"/>
                </a:lnTo>
                <a:lnTo>
                  <a:pt x="120000" y="120000"/>
                </a:lnTo>
                <a:lnTo>
                  <a:pt x="0" y="120000"/>
                </a:lnTo>
                <a:close/>
              </a:path>
            </a:pathLst>
          </a:custGeom>
        </p:spPr>
      </p:sp>
      <p:sp>
        <p:nvSpPr>
          <p:cNvPr id="64" name="Google Shape;64;gb2ca7136ed_0_19:notes"/>
          <p:cNvSpPr txBox="1"/>
          <p:nvPr>
            <p:ph idx="1" type="body"/>
          </p:nvPr>
        </p:nvSpPr>
        <p:spPr>
          <a:xfrm>
            <a:off x="777875" y="4776787"/>
            <a:ext cx="6213600" cy="4521300"/>
          </a:xfrm>
          <a:prstGeom prst="rect">
            <a:avLst/>
          </a:prstGeom>
        </p:spPr>
        <p:txBody>
          <a:bodyPr anchorCtr="0" anchor="t" bIns="91425" lIns="91425" spcFirstLastPara="1" rIns="91425" wrap="square" tIns="91425">
            <a:noAutofit/>
          </a:bodyPr>
          <a:lstStyle/>
          <a:p>
            <a:pPr indent="0" lvl="0" marL="0" rtl="0" algn="l">
              <a:spcBef>
                <a:spcPts val="360"/>
              </a:spcBef>
              <a:spcAft>
                <a:spcPts val="0"/>
              </a:spcAft>
              <a:buNone/>
            </a:pPr>
            <a:r>
              <a:t/>
            </a:r>
            <a:endParaRPr/>
          </a:p>
        </p:txBody>
      </p:sp>
      <p:sp>
        <p:nvSpPr>
          <p:cNvPr id="65" name="Google Shape;65;gb2ca7136ed_0_19:notes"/>
          <p:cNvSpPr txBox="1"/>
          <p:nvPr>
            <p:ph idx="12" type="sldNum"/>
          </p:nvPr>
        </p:nvSpPr>
        <p:spPr>
          <a:xfrm>
            <a:off x="4398962" y="9555163"/>
            <a:ext cx="3368700" cy="4986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350"/>
              <a:buFont typeface="Times New Roman"/>
              <a:buNone/>
            </a:pPr>
            <a:fld id="{00000000-1234-1234-1234-123412341234}" type="slidenum">
              <a:rPr lang="en-GB"/>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b4b4c0068b_1_88: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205" name="Google Shape;205;gb4b4c0068b_1_88: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206" name="Google Shape;206;gb4b4c0068b_1_88: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sz="115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b4b4c0068b_1_117: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215" name="Google Shape;215;gb4b4c0068b_1_117: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216" name="Google Shape;216;gb4b4c0068b_1_117: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sz="115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b4b4c0068b_1_127: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225" name="Google Shape;225;gb4b4c0068b_1_127: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226" name="Google Shape;226;gb4b4c0068b_1_127: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sz="115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b4b4c0068b_1_105: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235" name="Google Shape;235;gb4b4c0068b_1_105: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236" name="Google Shape;236;gb4b4c0068b_1_105: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sz="115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b4b4c0068b_1_40: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246" name="Google Shape;246;gb4b4c0068b_1_40: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247" name="Google Shape;247;gb4b4c0068b_1_40: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292100" lvl="0" marL="457200" marR="25400" rtl="0" algn="l">
              <a:lnSpc>
                <a:spcPct val="163043"/>
              </a:lnSpc>
              <a:spcBef>
                <a:spcPts val="1400"/>
              </a:spcBef>
              <a:spcAft>
                <a:spcPts val="0"/>
              </a:spcAft>
              <a:buClr>
                <a:schemeClr val="dk1"/>
              </a:buClr>
              <a:buSzPts val="1000"/>
              <a:buFont typeface="Verdana"/>
              <a:buChar char="●"/>
            </a:pPr>
            <a:r>
              <a:rPr b="1" lang="en-GB" sz="1000">
                <a:solidFill>
                  <a:schemeClr val="dk1"/>
                </a:solidFill>
                <a:highlight>
                  <a:srgbClr val="FFFFFF"/>
                </a:highlight>
                <a:latin typeface="Montserrat"/>
                <a:ea typeface="Montserrat"/>
                <a:cs typeface="Montserrat"/>
                <a:sym typeface="Montserrat"/>
              </a:rPr>
              <a:t>package.json:</a:t>
            </a:r>
            <a:r>
              <a:rPr lang="en-GB" sz="1000">
                <a:solidFill>
                  <a:schemeClr val="dk1"/>
                </a:solidFill>
                <a:highlight>
                  <a:srgbClr val="FFFFFF"/>
                </a:highlight>
                <a:latin typeface="Montserrat"/>
                <a:ea typeface="Montserrat"/>
                <a:cs typeface="Montserrat"/>
                <a:sym typeface="Montserrat"/>
              </a:rPr>
              <a:t> This is npm configuration file. It includes details about your website's package dependencies along with details about your own website being a package itself.</a:t>
            </a:r>
            <a:endParaRPr sz="1000">
              <a:solidFill>
                <a:schemeClr val="dk1"/>
              </a:solidFill>
              <a:highlight>
                <a:srgbClr val="FFFFFF"/>
              </a:highlight>
              <a:latin typeface="Montserrat"/>
              <a:ea typeface="Montserrat"/>
              <a:cs typeface="Montserrat"/>
              <a:sym typeface="Montserrat"/>
            </a:endParaRPr>
          </a:p>
          <a:p>
            <a:pPr indent="-292100" lvl="0" marL="457200" marR="25400" rtl="0" algn="l">
              <a:lnSpc>
                <a:spcPct val="163043"/>
              </a:lnSpc>
              <a:spcBef>
                <a:spcPts val="0"/>
              </a:spcBef>
              <a:spcAft>
                <a:spcPts val="0"/>
              </a:spcAft>
              <a:buClr>
                <a:schemeClr val="dk1"/>
              </a:buClr>
              <a:buSzPts val="1000"/>
              <a:buFont typeface="Verdana"/>
              <a:buChar char="●"/>
            </a:pPr>
            <a:r>
              <a:rPr b="1" lang="en-GB" sz="1000">
                <a:solidFill>
                  <a:schemeClr val="dk1"/>
                </a:solidFill>
                <a:highlight>
                  <a:srgbClr val="FFFFFF"/>
                </a:highlight>
                <a:latin typeface="Montserrat"/>
                <a:ea typeface="Montserrat"/>
                <a:cs typeface="Montserrat"/>
                <a:sym typeface="Montserrat"/>
              </a:rPr>
              <a:t>package-lock.json :</a:t>
            </a:r>
            <a:r>
              <a:rPr lang="en-GB" sz="1000">
                <a:solidFill>
                  <a:schemeClr val="dk1"/>
                </a:solidFill>
                <a:highlight>
                  <a:srgbClr val="FFFFFF"/>
                </a:highlight>
                <a:latin typeface="Montserrat"/>
                <a:ea typeface="Montserrat"/>
                <a:cs typeface="Montserrat"/>
                <a:sym typeface="Montserrat"/>
              </a:rPr>
              <a:t> This is an auto-generated and modified file that gets updated whenever npm does an operation related to node_modules or package.json</a:t>
            </a:r>
            <a:endParaRPr sz="1000">
              <a:solidFill>
                <a:schemeClr val="dk1"/>
              </a:solidFill>
              <a:highlight>
                <a:srgbClr val="FFFFFF"/>
              </a:highlight>
              <a:latin typeface="Montserrat"/>
              <a:ea typeface="Montserrat"/>
              <a:cs typeface="Montserrat"/>
              <a:sym typeface="Montserrat"/>
            </a:endParaRPr>
          </a:p>
          <a:p>
            <a:pPr indent="-292100" lvl="0" marL="457200" marR="25400" rtl="0" algn="l">
              <a:lnSpc>
                <a:spcPct val="163043"/>
              </a:lnSpc>
              <a:spcBef>
                <a:spcPts val="0"/>
              </a:spcBef>
              <a:spcAft>
                <a:spcPts val="0"/>
              </a:spcAft>
              <a:buClr>
                <a:schemeClr val="dk1"/>
              </a:buClr>
              <a:buSzPts val="1000"/>
              <a:buFont typeface="Verdana"/>
              <a:buChar char="●"/>
            </a:pPr>
            <a:r>
              <a:rPr b="1" lang="en-GB" sz="1000">
                <a:solidFill>
                  <a:schemeClr val="dk1"/>
                </a:solidFill>
                <a:highlight>
                  <a:srgbClr val="FFFFFF"/>
                </a:highlight>
                <a:latin typeface="Montserrat"/>
                <a:ea typeface="Montserrat"/>
                <a:cs typeface="Montserrat"/>
                <a:sym typeface="Montserrat"/>
              </a:rPr>
              <a:t>angular.json:</a:t>
            </a:r>
            <a:r>
              <a:rPr lang="en-GB" sz="1000">
                <a:solidFill>
                  <a:schemeClr val="dk1"/>
                </a:solidFill>
                <a:highlight>
                  <a:srgbClr val="FFFFFF"/>
                </a:highlight>
                <a:latin typeface="Montserrat"/>
                <a:ea typeface="Montserrat"/>
                <a:cs typeface="Montserrat"/>
                <a:sym typeface="Montserrat"/>
              </a:rPr>
              <a:t> It is very important configuration file related to your angular application. </a:t>
            </a:r>
            <a:r>
              <a:rPr b="1" lang="en-GB" sz="1000">
                <a:solidFill>
                  <a:schemeClr val="dk1"/>
                </a:solidFill>
                <a:highlight>
                  <a:srgbClr val="FFFFFF"/>
                </a:highlight>
                <a:latin typeface="Montserrat"/>
                <a:ea typeface="Montserrat"/>
                <a:cs typeface="Montserrat"/>
                <a:sym typeface="Montserrat"/>
              </a:rPr>
              <a:t>It defines the structure of your app and includes any settings associated with your application.</a:t>
            </a:r>
            <a:r>
              <a:rPr lang="en-GB" sz="1000">
                <a:solidFill>
                  <a:schemeClr val="dk1"/>
                </a:solidFill>
                <a:highlight>
                  <a:srgbClr val="FFFFFF"/>
                </a:highlight>
                <a:latin typeface="Montserrat"/>
                <a:ea typeface="Montserrat"/>
                <a:cs typeface="Montserrat"/>
                <a:sym typeface="Montserrat"/>
              </a:rPr>
              <a:t> Here, you can specify environments on this file (development, production). This is the file where we add Bootstrap file to work with Angular 7.</a:t>
            </a:r>
            <a:endParaRPr sz="1000">
              <a:solidFill>
                <a:schemeClr val="dk1"/>
              </a:solidFill>
              <a:highlight>
                <a:srgbClr val="FFFFFF"/>
              </a:highlight>
              <a:latin typeface="Montserrat"/>
              <a:ea typeface="Montserrat"/>
              <a:cs typeface="Montserrat"/>
              <a:sym typeface="Montserrat"/>
            </a:endParaRPr>
          </a:p>
          <a:p>
            <a:pPr indent="-292100" lvl="0" marL="457200" marR="25400" rtl="0" algn="l">
              <a:lnSpc>
                <a:spcPct val="163043"/>
              </a:lnSpc>
              <a:spcBef>
                <a:spcPts val="0"/>
              </a:spcBef>
              <a:spcAft>
                <a:spcPts val="0"/>
              </a:spcAft>
              <a:buClr>
                <a:schemeClr val="dk1"/>
              </a:buClr>
              <a:buSzPts val="1000"/>
              <a:buFont typeface="Verdana"/>
              <a:buChar char="●"/>
            </a:pPr>
            <a:r>
              <a:rPr b="1" lang="en-GB" sz="1000">
                <a:solidFill>
                  <a:schemeClr val="dk1"/>
                </a:solidFill>
                <a:highlight>
                  <a:srgbClr val="FFFFFF"/>
                </a:highlight>
                <a:latin typeface="Montserrat"/>
                <a:ea typeface="Montserrat"/>
                <a:cs typeface="Montserrat"/>
                <a:sym typeface="Montserrat"/>
              </a:rPr>
              <a:t>.gitignore:</a:t>
            </a:r>
            <a:r>
              <a:rPr lang="en-GB" sz="1000">
                <a:solidFill>
                  <a:schemeClr val="dk1"/>
                </a:solidFill>
                <a:highlight>
                  <a:srgbClr val="FFFFFF"/>
                </a:highlight>
                <a:latin typeface="Montserrat"/>
                <a:ea typeface="Montserrat"/>
                <a:cs typeface="Montserrat"/>
                <a:sym typeface="Montserrat"/>
              </a:rPr>
              <a:t> This file is related to the source control git.</a:t>
            </a:r>
            <a:endParaRPr sz="1000">
              <a:solidFill>
                <a:schemeClr val="dk1"/>
              </a:solidFill>
              <a:highlight>
                <a:srgbClr val="FFFFFF"/>
              </a:highlight>
              <a:latin typeface="Montserrat"/>
              <a:ea typeface="Montserrat"/>
              <a:cs typeface="Montserrat"/>
              <a:sym typeface="Montserrat"/>
            </a:endParaRPr>
          </a:p>
          <a:p>
            <a:pPr indent="0" lvl="0" marL="0" marR="0" rtl="0" algn="l">
              <a:lnSpc>
                <a:spcPct val="100000"/>
              </a:lnSpc>
              <a:spcBef>
                <a:spcPts val="1100"/>
              </a:spcBef>
              <a:spcAft>
                <a:spcPts val="0"/>
              </a:spcAft>
              <a:buClr>
                <a:srgbClr val="000000"/>
              </a:buClr>
              <a:buSzPts val="300"/>
              <a:buFont typeface="Times New Roman"/>
              <a:buNone/>
            </a:pPr>
            <a:r>
              <a:t/>
            </a:r>
            <a:endParaRPr sz="1000">
              <a:latin typeface="Montserrat"/>
              <a:ea typeface="Montserrat"/>
              <a:cs typeface="Montserrat"/>
              <a:sym typeface="Montserra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b4b4c0068b_1_138: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257" name="Google Shape;257;gb4b4c0068b_1_138: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258" name="Google Shape;258;gb4b4c0068b_1_138: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sz="1000">
              <a:latin typeface="Montserrat"/>
              <a:ea typeface="Montserrat"/>
              <a:cs typeface="Montserrat"/>
              <a:sym typeface="Montserra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b4b4c0068b_1_150: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268" name="Google Shape;268;gb4b4c0068b_1_150: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269" name="Google Shape;269;gb4b4c0068b_1_150: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sz="1000">
              <a:latin typeface="Montserrat"/>
              <a:ea typeface="Montserrat"/>
              <a:cs typeface="Montserrat"/>
              <a:sym typeface="Montserra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b4b4c0068b_1_163: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279" name="Google Shape;279;gb4b4c0068b_1_163: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280" name="Google Shape;280;gb4b4c0068b_1_163: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sz="1000">
              <a:latin typeface="Montserrat"/>
              <a:ea typeface="Montserrat"/>
              <a:cs typeface="Montserrat"/>
              <a:sym typeface="Montserra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b4b4c0068b_1_174: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290" name="Google Shape;290;gb4b4c0068b_1_174: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291" name="Google Shape;291;gb4b4c0068b_1_174: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sz="1000">
              <a:latin typeface="Montserrat"/>
              <a:ea typeface="Montserrat"/>
              <a:cs typeface="Montserrat"/>
              <a:sym typeface="Montserra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b4b4c0068b_1_185: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01" name="Google Shape;301;gb4b4c0068b_1_185: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302" name="Google Shape;302;gb4b4c0068b_1_185: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sz="1000">
              <a:latin typeface="Montserrat"/>
              <a:ea typeface="Montserrat"/>
              <a:cs typeface="Montserrat"/>
              <a:sym typeface="Montserra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3" name="Google Shape;7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b4b4c0068b_1_198: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12" name="Google Shape;312;gb4b4c0068b_1_198: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313" name="Google Shape;313;gb4b4c0068b_1_198: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ngOnChanges − When the value of a data bound property changes, then this method is called.</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ngOnInit − This is called whenever the initialization of the directive/component after Angular first displays the data-bound properties happens.</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ngDoCheck − This is for the detection and to act on changes that Angular can't or won't detect on its own.</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ngAfterContentInit − This is called in response after Angular projects external content into the component's view.</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ngAfterContentChecked − This is called in response after Angular checks the content projected into the component.</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ngAfterViewInit − This is called in response after Angular initializes the component's views and child views.</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ngAfterViewChecked − This is called in response after Angular checks the component's views and child views.</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ngOnDestroy − This is the cleanup phase just before Angular destroys the directive/component.</a:t>
            </a:r>
            <a:endParaRPr>
              <a:solidFill>
                <a:schemeClr val="dk1"/>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300"/>
              <a:buFont typeface="Times New Roman"/>
              <a:buNone/>
            </a:pPr>
            <a:r>
              <a:t/>
            </a:r>
            <a:endParaRPr sz="1000">
              <a:latin typeface="Montserrat"/>
              <a:ea typeface="Montserrat"/>
              <a:cs typeface="Montserrat"/>
              <a:sym typeface="Montserra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b4b4c0068b_1_220: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24" name="Google Shape;324;gb4b4c0068b_1_220: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325" name="Google Shape;325;gb4b4c0068b_1_220: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ngOnChanges − When the value of a data bound property changes, then this method is called.</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ngOnInit − This is called whenever the initialization of the directive/component after Angular first displays the data-bound properties happens.</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ngDoCheck − This is for the detection and to act on changes that Angular can't or won't detect on its own.</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ngAfterContentInit − This is called in response after Angular projects external content into the component's view.</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ngAfterContentChecked − This is called in response after Angular checks the content projected into the component.</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ngAfterViewInit − This is called in response after Angular initializes the component's views and child views.</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ngAfterViewChecked − This is called in response after Angular checks the component's views and child views.</a:t>
            </a:r>
            <a:endParaRPr>
              <a:solidFill>
                <a:schemeClr val="dk1"/>
              </a:solidFill>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GB">
                <a:solidFill>
                  <a:schemeClr val="dk1"/>
                </a:solidFill>
                <a:latin typeface="Arial"/>
                <a:ea typeface="Arial"/>
                <a:cs typeface="Arial"/>
                <a:sym typeface="Arial"/>
              </a:rPr>
              <a:t>ngOnDestroy − This is the cleanup phase just before Angular destroys the directive/component.</a:t>
            </a:r>
            <a:endParaRPr>
              <a:solidFill>
                <a:schemeClr val="dk1"/>
              </a:solidFill>
              <a:latin typeface="Arial"/>
              <a:ea typeface="Arial"/>
              <a:cs typeface="Arial"/>
              <a:sym typeface="Arial"/>
            </a:endParaRPr>
          </a:p>
          <a:p>
            <a:pPr indent="0" lvl="0" marL="0" marR="0" rtl="0" algn="l">
              <a:lnSpc>
                <a:spcPct val="100000"/>
              </a:lnSpc>
              <a:spcBef>
                <a:spcPts val="400"/>
              </a:spcBef>
              <a:spcAft>
                <a:spcPts val="0"/>
              </a:spcAft>
              <a:buClr>
                <a:srgbClr val="000000"/>
              </a:buClr>
              <a:buSzPts val="300"/>
              <a:buFont typeface="Times New Roman"/>
              <a:buNone/>
            </a:pPr>
            <a:r>
              <a:t/>
            </a:r>
            <a:endParaRPr sz="1000">
              <a:latin typeface="Montserrat"/>
              <a:ea typeface="Montserrat"/>
              <a:cs typeface="Montserrat"/>
              <a:sym typeface="Montserrat"/>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b4b4c0068b_1_210: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36" name="Google Shape;336;gb4b4c0068b_1_210: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337" name="Google Shape;337;gb4b4c0068b_1_210: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lang="en-GB" sz="900">
                <a:solidFill>
                  <a:schemeClr val="dk1"/>
                </a:solidFill>
                <a:highlight>
                  <a:srgbClr val="FFFFFF"/>
                </a:highlight>
                <a:latin typeface="Montserrat"/>
                <a:ea typeface="Montserrat"/>
                <a:cs typeface="Montserrat"/>
                <a:sym typeface="Montserrat"/>
              </a:rPr>
              <a:t>We might come across a situation where we need some code to be used everywhere on the page. For example, it can be for data connection that needs to be shared across components. This is achieved with the help of Services. With services, we can access methods and properties across other components in the entire project.</a:t>
            </a:r>
            <a:endParaRPr sz="900">
              <a:latin typeface="Montserrat"/>
              <a:ea typeface="Montserrat"/>
              <a:cs typeface="Montserrat"/>
              <a:sym typeface="Montserrat"/>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b4b4c0068b_1_249: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47" name="Google Shape;347;gb4b4c0068b_1_249: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348" name="Google Shape;348;gb4b4c0068b_1_249: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lang="en-GB" sz="900">
                <a:solidFill>
                  <a:schemeClr val="dk1"/>
                </a:solidFill>
                <a:highlight>
                  <a:srgbClr val="FFFFFF"/>
                </a:highlight>
                <a:latin typeface="Montserrat"/>
                <a:ea typeface="Montserrat"/>
                <a:cs typeface="Montserrat"/>
                <a:sym typeface="Montserrat"/>
              </a:rPr>
              <a:t>We might come across a situation where we need some code to be used everywhere on the page. For example, it can be for data connection that needs to be shared across components. This is achieved with the help of Services. With services, we can access methods and properties across other components in the entire project.</a:t>
            </a:r>
            <a:endParaRPr sz="900">
              <a:latin typeface="Montserrat"/>
              <a:ea typeface="Montserrat"/>
              <a:cs typeface="Montserrat"/>
              <a:sym typeface="Montserrat"/>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b4b4c0068b_1_236: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58" name="Google Shape;358;gb4b4c0068b_1_236: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359" name="Google Shape;359;gb4b4c0068b_1_236: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lang="en-GB" sz="900">
                <a:solidFill>
                  <a:schemeClr val="dk1"/>
                </a:solidFill>
                <a:highlight>
                  <a:srgbClr val="FFFFFF"/>
                </a:highlight>
                <a:latin typeface="Montserrat"/>
                <a:ea typeface="Montserrat"/>
                <a:cs typeface="Montserrat"/>
                <a:sym typeface="Montserrat"/>
              </a:rPr>
              <a:t>We might come across a situation where we need some code to be used everywhere on the page. For example, it can be for data connection that needs to be shared across components. This is achieved with the help of Services. With services, we can access methods and properties across other components in the entire project.</a:t>
            </a:r>
            <a:endParaRPr sz="900">
              <a:latin typeface="Montserrat"/>
              <a:ea typeface="Montserrat"/>
              <a:cs typeface="Montserrat"/>
              <a:sym typeface="Montserrat"/>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b526e9b74b_0_0: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70" name="Google Shape;370;gb526e9b74b_0_0: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371" name="Google Shape;371;gb526e9b74b_0_0: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lang="en-GB" sz="900">
                <a:solidFill>
                  <a:schemeClr val="dk1"/>
                </a:solidFill>
                <a:highlight>
                  <a:srgbClr val="FFFFFF"/>
                </a:highlight>
                <a:latin typeface="Montserrat"/>
                <a:ea typeface="Montserrat"/>
                <a:cs typeface="Montserrat"/>
                <a:sym typeface="Montserrat"/>
              </a:rPr>
              <a:t>We might come across a situation where we need some code to be used everywhere on the page. For example, it can be for data connection that needs to be shared across components. This is achieved with the help of Services. With services, we can access methods and properties across other components in the entire project.</a:t>
            </a:r>
            <a:endParaRPr sz="900">
              <a:latin typeface="Montserrat"/>
              <a:ea typeface="Montserrat"/>
              <a:cs typeface="Montserrat"/>
              <a:sym typeface="Montserrat"/>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b47e1a2aee_0_22: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81" name="Google Shape;381;gb47e1a2aee_0_22: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382" name="Google Shape;382;gb47e1a2aee_0_22: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b47e1a2aee_0_32: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90" name="Google Shape;390;gb47e1a2aee_0_32: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391" name="Google Shape;391;gb47e1a2aee_0_32: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b47e1a2aee_0_48: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399" name="Google Shape;399;gb47e1a2aee_0_48: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00" name="Google Shape;400;gb47e1a2aee_0_48: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b4d928019a_0_4: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09" name="Google Shape;409;gb4d928019a_0_4: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10" name="Google Shape;410;gb4d928019a_0_4: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b4b4c0068b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8" name="Google Shape;88;gb4b4c0068b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b4d928019a_0_17: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20" name="Google Shape;420;gb4d928019a_0_17: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21" name="Google Shape;421;gb4d928019a_0_17: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b4d928019a_0_29: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30" name="Google Shape;430;gb4d928019a_0_29: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31" name="Google Shape;431;gb4d928019a_0_29: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b4d928019a_0_47: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40" name="Google Shape;440;gb4d928019a_0_47: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41" name="Google Shape;441;gb4d928019a_0_47: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b4d928019a_0_59: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50" name="Google Shape;450;gb4d928019a_0_59: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51" name="Google Shape;451;gb4d928019a_0_59: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b4d928019a_0_75: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59" name="Google Shape;459;gb4d928019a_0_75: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60" name="Google Shape;460;gb4d928019a_0_75: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b4d928019a_0_88: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68" name="Google Shape;468;gb4d928019a_0_88: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69" name="Google Shape;469;gb4d928019a_0_88: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b4d928019a_0_99: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77" name="Google Shape;477;gb4d928019a_0_99: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78" name="Google Shape;478;gb4d928019a_0_99: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6: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87" name="Google Shape;487;p6: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88" name="Google Shape;488;p6: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100"/>
              <a:buFont typeface="Arial"/>
              <a:buNone/>
            </a:pPr>
            <a:r>
              <a:rPr b="1" i="0" lang="en-GB" sz="1800" u="none" cap="none" strike="noStrike">
                <a:solidFill>
                  <a:schemeClr val="dk1"/>
                </a:solidFill>
                <a:latin typeface="Arial"/>
                <a:ea typeface="Arial"/>
                <a:cs typeface="Arial"/>
                <a:sym typeface="Arial"/>
              </a:rPr>
              <a:t>Data types</a:t>
            </a:r>
            <a:endParaRPr b="1" i="0" sz="1800" u="none" cap="none" strike="noStrike">
              <a:solidFill>
                <a:schemeClr val="dk1"/>
              </a:solidFill>
              <a:latin typeface="Arial"/>
              <a:ea typeface="Arial"/>
              <a:cs typeface="Arial"/>
              <a:sym typeface="Arial"/>
            </a:endParaRPr>
          </a:p>
          <a:p>
            <a:pPr indent="0" lvl="0" marL="0" marR="0" rtl="0" algn="l">
              <a:lnSpc>
                <a:spcPct val="150000"/>
              </a:lnSpc>
              <a:spcBef>
                <a:spcPts val="900"/>
              </a:spcBef>
              <a:spcAft>
                <a:spcPts val="0"/>
              </a:spcAft>
              <a:buClr>
                <a:schemeClr val="dk1"/>
              </a:buClr>
              <a:buSzPts val="1100"/>
              <a:buFont typeface="Arial"/>
              <a:buNone/>
            </a:pPr>
            <a:r>
              <a:rPr b="0" i="0" lang="en-GB" sz="1400" u="none" cap="none" strike="noStrike">
                <a:solidFill>
                  <a:schemeClr val="dk1"/>
                </a:solidFill>
                <a:latin typeface="Arial"/>
                <a:ea typeface="Arial"/>
                <a:cs typeface="Arial"/>
                <a:sym typeface="Arial"/>
              </a:rPr>
              <a:t>The latest ECMAScript standard defines seven data types:</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1800"/>
              </a:spcBef>
              <a:spcAft>
                <a:spcPts val="0"/>
              </a:spcAft>
              <a:buClr>
                <a:schemeClr val="dk1"/>
              </a:buClr>
              <a:buSzPts val="1400"/>
              <a:buFont typeface="Arial"/>
              <a:buChar char="●"/>
            </a:pPr>
            <a:r>
              <a:rPr b="0" i="0" lang="en-GB" sz="1400" u="none" cap="none" strike="noStrike">
                <a:solidFill>
                  <a:schemeClr val="dk1"/>
                </a:solidFill>
                <a:latin typeface="Arial"/>
                <a:ea typeface="Arial"/>
                <a:cs typeface="Arial"/>
                <a:sym typeface="Arial"/>
              </a:rPr>
              <a:t>Six data types that are </a:t>
            </a:r>
            <a:r>
              <a:rPr b="1" i="0" lang="en-GB" sz="1400" u="sng" cap="none" strike="noStrike">
                <a:solidFill>
                  <a:schemeClr val="hlink"/>
                </a:solidFill>
                <a:latin typeface="Arial"/>
                <a:ea typeface="Arial"/>
                <a:cs typeface="Arial"/>
                <a:sym typeface="Arial"/>
                <a:hlinkClick r:id="rId2"/>
              </a:rPr>
              <a:t>primitives</a:t>
            </a:r>
            <a:r>
              <a:rPr b="0" i="0" lang="en-GB" sz="1400" u="none" cap="none" strike="noStrike">
                <a:solidFill>
                  <a:schemeClr val="dk1"/>
                </a:solidFill>
                <a:latin typeface="Arial"/>
                <a:ea typeface="Arial"/>
                <a:cs typeface="Arial"/>
                <a:sym typeface="Arial"/>
              </a:rPr>
              <a:t>:</a:t>
            </a:r>
            <a:endParaRPr b="0" i="0" sz="1400" u="none" cap="none" strike="noStrike">
              <a:solidFill>
                <a:schemeClr val="dk1"/>
              </a:solidFill>
              <a:latin typeface="Arial"/>
              <a:ea typeface="Arial"/>
              <a:cs typeface="Arial"/>
              <a:sym typeface="Arial"/>
            </a:endParaRPr>
          </a:p>
          <a:p>
            <a:pPr indent="-317500" lvl="1" marL="914400" marR="0" rtl="0" algn="l">
              <a:lnSpc>
                <a:spcPct val="115000"/>
              </a:lnSpc>
              <a:spcBef>
                <a:spcPts val="2300"/>
              </a:spcBef>
              <a:spcAft>
                <a:spcPts val="0"/>
              </a:spcAft>
              <a:buClr>
                <a:schemeClr val="dk1"/>
              </a:buClr>
              <a:buSzPts val="1400"/>
              <a:buFont typeface="Courier New"/>
              <a:buChar char="o"/>
            </a:pPr>
            <a:r>
              <a:rPr b="1" i="0" lang="en-GB" sz="1400" u="sng" cap="none" strike="noStrike">
                <a:solidFill>
                  <a:schemeClr val="hlink"/>
                </a:solidFill>
                <a:latin typeface="Arial"/>
                <a:ea typeface="Arial"/>
                <a:cs typeface="Arial"/>
                <a:sym typeface="Arial"/>
                <a:hlinkClick r:id="rId3"/>
              </a:rPr>
              <a:t>Boolean</a:t>
            </a:r>
            <a:r>
              <a:rPr b="0" i="0" lang="en-GB" sz="1400" u="none" cap="none" strike="noStrike">
                <a:solidFill>
                  <a:schemeClr val="dk1"/>
                </a:solidFill>
                <a:latin typeface="Arial"/>
                <a:ea typeface="Arial"/>
                <a:cs typeface="Arial"/>
                <a:sym typeface="Arial"/>
              </a:rPr>
              <a:t>. </a:t>
            </a:r>
            <a:r>
              <a:rPr b="0" i="0" lang="en-GB" sz="1400" u="none" cap="none" strike="noStrike">
                <a:solidFill>
                  <a:schemeClr val="dk1"/>
                </a:solidFill>
                <a:latin typeface="Consolas"/>
                <a:ea typeface="Consolas"/>
                <a:cs typeface="Consolas"/>
                <a:sym typeface="Consolas"/>
              </a:rPr>
              <a:t>true</a:t>
            </a:r>
            <a:r>
              <a:rPr b="0" i="0" lang="en-GB" sz="1400" u="none" cap="none" strike="noStrike">
                <a:solidFill>
                  <a:schemeClr val="dk1"/>
                </a:solidFill>
                <a:latin typeface="Arial"/>
                <a:ea typeface="Arial"/>
                <a:cs typeface="Arial"/>
                <a:sym typeface="Arial"/>
              </a:rPr>
              <a:t> and </a:t>
            </a:r>
            <a:r>
              <a:rPr b="0" i="0" lang="en-GB" sz="1400" u="none" cap="none" strike="noStrike">
                <a:solidFill>
                  <a:schemeClr val="dk1"/>
                </a:solidFill>
                <a:latin typeface="Consolas"/>
                <a:ea typeface="Consolas"/>
                <a:cs typeface="Consolas"/>
                <a:sym typeface="Consolas"/>
              </a:rPr>
              <a:t>false</a:t>
            </a:r>
            <a:r>
              <a:rPr b="0" i="0" lang="en-GB" sz="1400" u="none" cap="none" strike="noStrike">
                <a:solidFill>
                  <a:schemeClr val="dk1"/>
                </a:solidFill>
                <a:latin typeface="Arial"/>
                <a:ea typeface="Arial"/>
                <a:cs typeface="Arial"/>
                <a:sym typeface="Arial"/>
              </a:rPr>
              <a:t>.</a:t>
            </a:r>
            <a:endParaRPr b="0" i="0" sz="1400" u="none" cap="none" strike="noStrike">
              <a:solidFill>
                <a:schemeClr val="dk1"/>
              </a:solidFill>
              <a:latin typeface="Arial"/>
              <a:ea typeface="Arial"/>
              <a:cs typeface="Arial"/>
              <a:sym typeface="Arial"/>
            </a:endParaRPr>
          </a:p>
          <a:p>
            <a:pPr indent="-317500" lvl="1" marL="914400" marR="0" rtl="0" algn="l">
              <a:lnSpc>
                <a:spcPct val="115000"/>
              </a:lnSpc>
              <a:spcBef>
                <a:spcPts val="2800"/>
              </a:spcBef>
              <a:spcAft>
                <a:spcPts val="0"/>
              </a:spcAft>
              <a:buClr>
                <a:schemeClr val="dk1"/>
              </a:buClr>
              <a:buSzPts val="1400"/>
              <a:buFont typeface="Courier New"/>
              <a:buChar char="o"/>
            </a:pPr>
            <a:r>
              <a:rPr b="1" i="0" lang="en-GB" sz="1400" u="sng" cap="none" strike="noStrike">
                <a:solidFill>
                  <a:schemeClr val="hlink"/>
                </a:solidFill>
                <a:latin typeface="Arial"/>
                <a:ea typeface="Arial"/>
                <a:cs typeface="Arial"/>
                <a:sym typeface="Arial"/>
                <a:hlinkClick r:id="rId4"/>
              </a:rPr>
              <a:t>null</a:t>
            </a:r>
            <a:r>
              <a:rPr b="0" i="0" lang="en-GB" sz="1400" u="none" cap="none" strike="noStrike">
                <a:solidFill>
                  <a:schemeClr val="dk1"/>
                </a:solidFill>
                <a:latin typeface="Arial"/>
                <a:ea typeface="Arial"/>
                <a:cs typeface="Arial"/>
                <a:sym typeface="Arial"/>
              </a:rPr>
              <a:t>. A special keyword denoting a null value. Because JavaScript is case-sensitive, </a:t>
            </a:r>
            <a:r>
              <a:rPr b="0" i="0" lang="en-GB" sz="1400" u="none" cap="none" strike="noStrike">
                <a:solidFill>
                  <a:schemeClr val="dk1"/>
                </a:solidFill>
                <a:latin typeface="Consolas"/>
                <a:ea typeface="Consolas"/>
                <a:cs typeface="Consolas"/>
                <a:sym typeface="Consolas"/>
              </a:rPr>
              <a:t>null</a:t>
            </a:r>
            <a:r>
              <a:rPr b="0" i="0" lang="en-GB" sz="1400" u="none" cap="none" strike="noStrike">
                <a:solidFill>
                  <a:schemeClr val="dk1"/>
                </a:solidFill>
                <a:latin typeface="Arial"/>
                <a:ea typeface="Arial"/>
                <a:cs typeface="Arial"/>
                <a:sym typeface="Arial"/>
              </a:rPr>
              <a:t> is not the same as </a:t>
            </a:r>
            <a:r>
              <a:rPr b="0" i="0" lang="en-GB" sz="1400" u="none" cap="none" strike="noStrike">
                <a:solidFill>
                  <a:schemeClr val="dk1"/>
                </a:solidFill>
                <a:latin typeface="Consolas"/>
                <a:ea typeface="Consolas"/>
                <a:cs typeface="Consolas"/>
                <a:sym typeface="Consolas"/>
              </a:rPr>
              <a:t>Null</a:t>
            </a:r>
            <a:r>
              <a:rPr b="0" i="0" lang="en-GB" sz="1400" u="none" cap="none" strike="noStrike">
                <a:solidFill>
                  <a:schemeClr val="dk1"/>
                </a:solidFill>
                <a:latin typeface="Arial"/>
                <a:ea typeface="Arial"/>
                <a:cs typeface="Arial"/>
                <a:sym typeface="Arial"/>
              </a:rPr>
              <a:t>, </a:t>
            </a:r>
            <a:r>
              <a:rPr b="0" i="0" lang="en-GB" sz="1400" u="none" cap="none" strike="noStrike">
                <a:solidFill>
                  <a:schemeClr val="dk1"/>
                </a:solidFill>
                <a:latin typeface="Consolas"/>
                <a:ea typeface="Consolas"/>
                <a:cs typeface="Consolas"/>
                <a:sym typeface="Consolas"/>
              </a:rPr>
              <a:t>NULL</a:t>
            </a:r>
            <a:r>
              <a:rPr b="0" i="0" lang="en-GB" sz="1400" u="none" cap="none" strike="noStrike">
                <a:solidFill>
                  <a:schemeClr val="dk1"/>
                </a:solidFill>
                <a:latin typeface="Arial"/>
                <a:ea typeface="Arial"/>
                <a:cs typeface="Arial"/>
                <a:sym typeface="Arial"/>
              </a:rPr>
              <a:t>, or any other variant.</a:t>
            </a:r>
            <a:endParaRPr b="0" i="0" sz="1400" u="none" cap="none" strike="noStrike">
              <a:solidFill>
                <a:schemeClr val="dk1"/>
              </a:solidFill>
              <a:latin typeface="Arial"/>
              <a:ea typeface="Arial"/>
              <a:cs typeface="Arial"/>
              <a:sym typeface="Arial"/>
            </a:endParaRPr>
          </a:p>
          <a:p>
            <a:pPr indent="-317500" lvl="1" marL="914400" marR="0" rtl="0" algn="l">
              <a:lnSpc>
                <a:spcPct val="115000"/>
              </a:lnSpc>
              <a:spcBef>
                <a:spcPts val="2800"/>
              </a:spcBef>
              <a:spcAft>
                <a:spcPts val="0"/>
              </a:spcAft>
              <a:buClr>
                <a:schemeClr val="dk1"/>
              </a:buClr>
              <a:buSzPts val="1400"/>
              <a:buFont typeface="Courier New"/>
              <a:buChar char="o"/>
            </a:pPr>
            <a:r>
              <a:rPr b="1" i="0" lang="en-GB" sz="1400" u="sng" cap="none" strike="noStrike">
                <a:solidFill>
                  <a:schemeClr val="hlink"/>
                </a:solidFill>
                <a:latin typeface="Arial"/>
                <a:ea typeface="Arial"/>
                <a:cs typeface="Arial"/>
                <a:sym typeface="Arial"/>
                <a:hlinkClick r:id="rId5"/>
              </a:rPr>
              <a:t>undefined</a:t>
            </a:r>
            <a:r>
              <a:rPr b="0" i="0" lang="en-GB" sz="1400" u="none" cap="none" strike="noStrike">
                <a:solidFill>
                  <a:schemeClr val="dk1"/>
                </a:solidFill>
                <a:latin typeface="Arial"/>
                <a:ea typeface="Arial"/>
                <a:cs typeface="Arial"/>
                <a:sym typeface="Arial"/>
              </a:rPr>
              <a:t>. A top-level property whose value is undefined.</a:t>
            </a:r>
            <a:endParaRPr b="0" i="0" sz="1400" u="none" cap="none" strike="noStrike">
              <a:solidFill>
                <a:schemeClr val="dk1"/>
              </a:solidFill>
              <a:latin typeface="Arial"/>
              <a:ea typeface="Arial"/>
              <a:cs typeface="Arial"/>
              <a:sym typeface="Arial"/>
            </a:endParaRPr>
          </a:p>
          <a:p>
            <a:pPr indent="-317500" lvl="1" marL="914400" marR="0" rtl="0" algn="l">
              <a:lnSpc>
                <a:spcPct val="115000"/>
              </a:lnSpc>
              <a:spcBef>
                <a:spcPts val="2800"/>
              </a:spcBef>
              <a:spcAft>
                <a:spcPts val="0"/>
              </a:spcAft>
              <a:buClr>
                <a:schemeClr val="dk1"/>
              </a:buClr>
              <a:buSzPts val="1400"/>
              <a:buFont typeface="Courier New"/>
              <a:buChar char="o"/>
            </a:pPr>
            <a:r>
              <a:rPr b="1" i="0" lang="en-GB" sz="1400" u="sng" cap="none" strike="noStrike">
                <a:solidFill>
                  <a:schemeClr val="hlink"/>
                </a:solidFill>
                <a:latin typeface="Arial"/>
                <a:ea typeface="Arial"/>
                <a:cs typeface="Arial"/>
                <a:sym typeface="Arial"/>
                <a:hlinkClick r:id="rId6"/>
              </a:rPr>
              <a:t>Number</a:t>
            </a:r>
            <a:r>
              <a:rPr b="0" i="0" lang="en-GB" sz="1400" u="none" cap="none" strike="noStrike">
                <a:solidFill>
                  <a:schemeClr val="dk1"/>
                </a:solidFill>
                <a:latin typeface="Arial"/>
                <a:ea typeface="Arial"/>
                <a:cs typeface="Arial"/>
                <a:sym typeface="Arial"/>
              </a:rPr>
              <a:t>. </a:t>
            </a:r>
            <a:r>
              <a:rPr b="0" i="0" lang="en-GB" sz="1400" u="none" cap="none" strike="noStrike">
                <a:solidFill>
                  <a:schemeClr val="dk1"/>
                </a:solidFill>
                <a:latin typeface="Consolas"/>
                <a:ea typeface="Consolas"/>
                <a:cs typeface="Consolas"/>
                <a:sym typeface="Consolas"/>
              </a:rPr>
              <a:t>42</a:t>
            </a:r>
            <a:r>
              <a:rPr b="0" i="0" lang="en-GB" sz="1400" u="none" cap="none" strike="noStrike">
                <a:solidFill>
                  <a:schemeClr val="dk1"/>
                </a:solidFill>
                <a:latin typeface="Arial"/>
                <a:ea typeface="Arial"/>
                <a:cs typeface="Arial"/>
                <a:sym typeface="Arial"/>
              </a:rPr>
              <a:t> or </a:t>
            </a:r>
            <a:r>
              <a:rPr b="0" i="0" lang="en-GB" sz="1400" u="none" cap="none" strike="noStrike">
                <a:solidFill>
                  <a:schemeClr val="dk1"/>
                </a:solidFill>
                <a:latin typeface="Consolas"/>
                <a:ea typeface="Consolas"/>
                <a:cs typeface="Consolas"/>
                <a:sym typeface="Consolas"/>
              </a:rPr>
              <a:t>3.14159</a:t>
            </a:r>
            <a:r>
              <a:rPr b="0" i="0" lang="en-GB" sz="1400" u="none" cap="none" strike="noStrike">
                <a:solidFill>
                  <a:schemeClr val="dk1"/>
                </a:solidFill>
                <a:latin typeface="Arial"/>
                <a:ea typeface="Arial"/>
                <a:cs typeface="Arial"/>
                <a:sym typeface="Arial"/>
              </a:rPr>
              <a:t>.</a:t>
            </a:r>
            <a:endParaRPr b="0" i="0" sz="1400" u="none" cap="none" strike="noStrike">
              <a:solidFill>
                <a:schemeClr val="dk1"/>
              </a:solidFill>
              <a:latin typeface="Arial"/>
              <a:ea typeface="Arial"/>
              <a:cs typeface="Arial"/>
              <a:sym typeface="Arial"/>
            </a:endParaRPr>
          </a:p>
          <a:p>
            <a:pPr indent="-317500" lvl="1" marL="914400" marR="0" rtl="0" algn="l">
              <a:lnSpc>
                <a:spcPct val="115000"/>
              </a:lnSpc>
              <a:spcBef>
                <a:spcPts val="2800"/>
              </a:spcBef>
              <a:spcAft>
                <a:spcPts val="0"/>
              </a:spcAft>
              <a:buClr>
                <a:schemeClr val="dk1"/>
              </a:buClr>
              <a:buSzPts val="1400"/>
              <a:buFont typeface="Courier New"/>
              <a:buChar char="o"/>
            </a:pPr>
            <a:r>
              <a:rPr b="1" i="0" lang="en-GB" sz="1400" u="sng" cap="none" strike="noStrike">
                <a:solidFill>
                  <a:schemeClr val="hlink"/>
                </a:solidFill>
                <a:latin typeface="Arial"/>
                <a:ea typeface="Arial"/>
                <a:cs typeface="Arial"/>
                <a:sym typeface="Arial"/>
                <a:hlinkClick r:id="rId7"/>
              </a:rPr>
              <a:t>String</a:t>
            </a:r>
            <a:r>
              <a:rPr b="0" i="0" lang="en-GB" sz="1400" u="none" cap="none" strike="noStrike">
                <a:solidFill>
                  <a:schemeClr val="dk1"/>
                </a:solidFill>
                <a:latin typeface="Arial"/>
                <a:ea typeface="Arial"/>
                <a:cs typeface="Arial"/>
                <a:sym typeface="Arial"/>
              </a:rPr>
              <a:t>. "Howdy"</a:t>
            </a:r>
            <a:endParaRPr b="0" i="0" sz="1400" u="none" cap="none" strike="noStrike">
              <a:solidFill>
                <a:schemeClr val="dk1"/>
              </a:solidFill>
              <a:latin typeface="Arial"/>
              <a:ea typeface="Arial"/>
              <a:cs typeface="Arial"/>
              <a:sym typeface="Arial"/>
            </a:endParaRPr>
          </a:p>
          <a:p>
            <a:pPr indent="-317500" lvl="1" marL="914400" marR="0" rtl="0" algn="l">
              <a:lnSpc>
                <a:spcPct val="115000"/>
              </a:lnSpc>
              <a:spcBef>
                <a:spcPts val="2800"/>
              </a:spcBef>
              <a:spcAft>
                <a:spcPts val="0"/>
              </a:spcAft>
              <a:buClr>
                <a:schemeClr val="dk1"/>
              </a:buClr>
              <a:buSzPts val="1400"/>
              <a:buFont typeface="Courier New"/>
              <a:buChar char="o"/>
            </a:pPr>
            <a:r>
              <a:rPr b="1" i="0" lang="en-GB" sz="1400" u="sng" cap="none" strike="noStrike">
                <a:solidFill>
                  <a:schemeClr val="hlink"/>
                </a:solidFill>
                <a:latin typeface="Arial"/>
                <a:ea typeface="Arial"/>
                <a:cs typeface="Arial"/>
                <a:sym typeface="Arial"/>
                <a:hlinkClick r:id="rId8"/>
              </a:rPr>
              <a:t>Symbol</a:t>
            </a:r>
            <a:r>
              <a:rPr b="0" i="0" lang="en-GB" sz="1400" u="none" cap="none" strike="noStrike">
                <a:solidFill>
                  <a:schemeClr val="dk1"/>
                </a:solidFill>
                <a:latin typeface="Arial"/>
                <a:ea typeface="Arial"/>
                <a:cs typeface="Arial"/>
                <a:sym typeface="Arial"/>
              </a:rPr>
              <a:t> (new in ECMAScript 2015). A data type whose instances are unique and immutable.</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2800"/>
              </a:spcBef>
              <a:spcAft>
                <a:spcPts val="0"/>
              </a:spcAft>
              <a:buClr>
                <a:schemeClr val="dk1"/>
              </a:buClr>
              <a:buSzPts val="1400"/>
              <a:buFont typeface="Arial"/>
              <a:buChar char="●"/>
            </a:pPr>
            <a:r>
              <a:rPr b="0" i="0" lang="en-GB" sz="1400" u="none" cap="none" strike="noStrike">
                <a:solidFill>
                  <a:schemeClr val="dk1"/>
                </a:solidFill>
                <a:latin typeface="Arial"/>
                <a:ea typeface="Arial"/>
                <a:cs typeface="Arial"/>
                <a:sym typeface="Arial"/>
              </a:rPr>
              <a:t>and </a:t>
            </a:r>
            <a:r>
              <a:rPr b="1" i="0" lang="en-GB" sz="1400" u="sng" cap="none" strike="noStrike">
                <a:solidFill>
                  <a:schemeClr val="hlink"/>
                </a:solidFill>
                <a:latin typeface="Arial"/>
                <a:ea typeface="Arial"/>
                <a:cs typeface="Arial"/>
                <a:sym typeface="Arial"/>
                <a:hlinkClick r:id="rId9"/>
              </a:rPr>
              <a:t>Object</a:t>
            </a:r>
            <a:endParaRPr b="1" i="0" sz="1400" u="sng" cap="none" strike="noStrike">
              <a:solidFill>
                <a:schemeClr val="hlink"/>
              </a:solidFill>
              <a:latin typeface="Arial"/>
              <a:ea typeface="Arial"/>
              <a:cs typeface="Arial"/>
              <a:sym typeface="Arial"/>
            </a:endParaRPr>
          </a:p>
          <a:p>
            <a:pPr indent="0" lvl="0" marL="0" marR="0" rtl="0" algn="l">
              <a:lnSpc>
                <a:spcPct val="100000"/>
              </a:lnSpc>
              <a:spcBef>
                <a:spcPts val="230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7: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496" name="Google Shape;496;p7: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497" name="Google Shape;497;p7: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100"/>
              <a:buFont typeface="Arial"/>
              <a:buNone/>
            </a:pPr>
            <a:r>
              <a:rPr b="1" i="0" lang="en-GB" sz="800" u="none" cap="none" strike="noStrike">
                <a:solidFill>
                  <a:srgbClr val="4D4E53"/>
                </a:solidFill>
                <a:latin typeface="Arial"/>
                <a:ea typeface="Arial"/>
                <a:cs typeface="Arial"/>
                <a:sym typeface="Arial"/>
              </a:rPr>
              <a:t>Declaring variables</a:t>
            </a:r>
            <a:endParaRPr b="1" i="0" sz="800" u="none" cap="none" strike="noStrike">
              <a:solidFill>
                <a:srgbClr val="4D4E53"/>
              </a:solidFill>
              <a:latin typeface="Arial"/>
              <a:ea typeface="Arial"/>
              <a:cs typeface="Arial"/>
              <a:sym typeface="Arial"/>
            </a:endParaRPr>
          </a:p>
          <a:p>
            <a:pPr indent="0" lvl="0" marL="0" marR="0" rtl="0" algn="l">
              <a:lnSpc>
                <a:spcPct val="100000"/>
              </a:lnSpc>
              <a:spcBef>
                <a:spcPts val="900"/>
              </a:spcBef>
              <a:spcAft>
                <a:spcPts val="0"/>
              </a:spcAft>
              <a:buClr>
                <a:schemeClr val="dk1"/>
              </a:buClr>
              <a:buSzPts val="1100"/>
              <a:buFont typeface="Arial"/>
              <a:buNone/>
            </a:pPr>
            <a:r>
              <a:t/>
            </a:r>
            <a:endParaRPr b="1" i="0" sz="800" u="none" cap="none" strike="noStrike">
              <a:solidFill>
                <a:srgbClr val="4D4E53"/>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800" u="none" cap="none" strike="noStrike">
                <a:solidFill>
                  <a:srgbClr val="4D4E53"/>
                </a:solidFill>
                <a:latin typeface="Arial"/>
                <a:ea typeface="Arial"/>
                <a:cs typeface="Arial"/>
                <a:sym typeface="Arial"/>
              </a:rPr>
              <a:t>You can declare a variable in three ways:</a:t>
            </a:r>
            <a:endParaRPr b="0" i="0" sz="800" u="none" cap="none" strike="noStrike">
              <a:solidFill>
                <a:srgbClr val="4D4E53"/>
              </a:solidFill>
              <a:latin typeface="Arial"/>
              <a:ea typeface="Arial"/>
              <a:cs typeface="Arial"/>
              <a:sym typeface="Arial"/>
            </a:endParaRPr>
          </a:p>
          <a:p>
            <a:pPr indent="-279400" lvl="0" marL="457200" marR="0" rtl="0" algn="l">
              <a:lnSpc>
                <a:spcPct val="100000"/>
              </a:lnSpc>
              <a:spcBef>
                <a:spcPts val="1800"/>
              </a:spcBef>
              <a:spcAft>
                <a:spcPts val="0"/>
              </a:spcAft>
              <a:buClr>
                <a:srgbClr val="4D4E53"/>
              </a:buClr>
              <a:buSzPts val="800"/>
              <a:buFont typeface="Arial"/>
              <a:buChar char="●"/>
            </a:pPr>
            <a:r>
              <a:rPr b="0" i="0" lang="en-GB" sz="800" u="none" cap="none" strike="noStrike">
                <a:solidFill>
                  <a:srgbClr val="4D4E53"/>
                </a:solidFill>
                <a:latin typeface="Arial"/>
                <a:ea typeface="Arial"/>
                <a:cs typeface="Arial"/>
                <a:sym typeface="Arial"/>
              </a:rPr>
              <a:t>With the keyword </a:t>
            </a:r>
            <a:r>
              <a:rPr b="0" i="0" lang="en-GB" sz="800" u="sng" cap="none" strike="noStrike">
                <a:solidFill>
                  <a:schemeClr val="hlink"/>
                </a:solidFill>
                <a:latin typeface="Consolas"/>
                <a:ea typeface="Consolas"/>
                <a:cs typeface="Consolas"/>
                <a:sym typeface="Consolas"/>
                <a:hlinkClick r:id="rId2"/>
              </a:rPr>
              <a:t>var</a:t>
            </a:r>
            <a:r>
              <a:rPr b="0" i="0" lang="en-GB" sz="800" u="none" cap="none" strike="noStrike">
                <a:solidFill>
                  <a:srgbClr val="4D4E53"/>
                </a:solidFill>
                <a:latin typeface="Arial"/>
                <a:ea typeface="Arial"/>
                <a:cs typeface="Arial"/>
                <a:sym typeface="Arial"/>
              </a:rPr>
              <a:t>. For example, </a:t>
            </a:r>
            <a:r>
              <a:rPr b="0" i="0" lang="en-GB" sz="800" u="none" cap="none" strike="noStrike">
                <a:solidFill>
                  <a:srgbClr val="4D4E53"/>
                </a:solidFill>
                <a:latin typeface="Consolas"/>
                <a:ea typeface="Consolas"/>
                <a:cs typeface="Consolas"/>
                <a:sym typeface="Consolas"/>
              </a:rPr>
              <a:t>var x = 42</a:t>
            </a:r>
            <a:r>
              <a:rPr b="0" i="0" lang="en-GB" sz="800" u="none" cap="none" strike="noStrike">
                <a:solidFill>
                  <a:srgbClr val="4D4E53"/>
                </a:solidFill>
                <a:latin typeface="Arial"/>
                <a:ea typeface="Arial"/>
                <a:cs typeface="Arial"/>
                <a:sym typeface="Arial"/>
              </a:rPr>
              <a:t>. This syntax can be used to declare both local and global variables.</a:t>
            </a:r>
            <a:endParaRPr b="0" i="0" sz="800" u="none" cap="none" strike="noStrike">
              <a:solidFill>
                <a:srgbClr val="4D4E53"/>
              </a:solidFill>
              <a:latin typeface="Arial"/>
              <a:ea typeface="Arial"/>
              <a:cs typeface="Arial"/>
              <a:sym typeface="Arial"/>
            </a:endParaRPr>
          </a:p>
          <a:p>
            <a:pPr indent="-279400" lvl="0" marL="457200" marR="0" rtl="0" algn="l">
              <a:lnSpc>
                <a:spcPct val="100000"/>
              </a:lnSpc>
              <a:spcBef>
                <a:spcPts val="2300"/>
              </a:spcBef>
              <a:spcAft>
                <a:spcPts val="0"/>
              </a:spcAft>
              <a:buClr>
                <a:srgbClr val="4D4E53"/>
              </a:buClr>
              <a:buSzPts val="800"/>
              <a:buFont typeface="Arial"/>
              <a:buChar char="●"/>
            </a:pPr>
            <a:r>
              <a:rPr b="0" i="0" lang="en-GB" sz="800" u="none" cap="none" strike="noStrike">
                <a:solidFill>
                  <a:srgbClr val="4D4E53"/>
                </a:solidFill>
                <a:latin typeface="Arial"/>
                <a:ea typeface="Arial"/>
                <a:cs typeface="Arial"/>
                <a:sym typeface="Arial"/>
              </a:rPr>
              <a:t>By simply assigning it a value. For example, </a:t>
            </a:r>
            <a:r>
              <a:rPr b="0" i="0" lang="en-GB" sz="800" u="none" cap="none" strike="noStrike">
                <a:solidFill>
                  <a:srgbClr val="4D4E53"/>
                </a:solidFill>
                <a:latin typeface="Consolas"/>
                <a:ea typeface="Consolas"/>
                <a:cs typeface="Consolas"/>
                <a:sym typeface="Consolas"/>
              </a:rPr>
              <a:t>x = 42</a:t>
            </a:r>
            <a:r>
              <a:rPr b="0" i="0" lang="en-GB" sz="800" u="none" cap="none" strike="noStrike">
                <a:solidFill>
                  <a:srgbClr val="4D4E53"/>
                </a:solidFill>
                <a:latin typeface="Arial"/>
                <a:ea typeface="Arial"/>
                <a:cs typeface="Arial"/>
                <a:sym typeface="Arial"/>
              </a:rPr>
              <a:t>. This always declares a global variable. It generates a strict JavaScript warning. You shouldn't use this variant.</a:t>
            </a:r>
            <a:endParaRPr b="0" i="0" sz="800" u="none" cap="none" strike="noStrike">
              <a:solidFill>
                <a:srgbClr val="4D4E53"/>
              </a:solidFill>
              <a:latin typeface="Arial"/>
              <a:ea typeface="Arial"/>
              <a:cs typeface="Arial"/>
              <a:sym typeface="Arial"/>
            </a:endParaRPr>
          </a:p>
          <a:p>
            <a:pPr indent="-279400" lvl="0" marL="457200" marR="0" rtl="0" algn="l">
              <a:lnSpc>
                <a:spcPct val="100000"/>
              </a:lnSpc>
              <a:spcBef>
                <a:spcPts val="2300"/>
              </a:spcBef>
              <a:spcAft>
                <a:spcPts val="0"/>
              </a:spcAft>
              <a:buClr>
                <a:srgbClr val="4D4E53"/>
              </a:buClr>
              <a:buSzPts val="800"/>
              <a:buFont typeface="Arial"/>
              <a:buChar char="●"/>
            </a:pPr>
            <a:r>
              <a:rPr b="0" i="0" lang="en-GB" sz="800" u="none" cap="none" strike="noStrike">
                <a:solidFill>
                  <a:srgbClr val="4D4E53"/>
                </a:solidFill>
                <a:latin typeface="Arial"/>
                <a:ea typeface="Arial"/>
                <a:cs typeface="Arial"/>
                <a:sym typeface="Arial"/>
              </a:rPr>
              <a:t>With the keyword </a:t>
            </a:r>
            <a:r>
              <a:rPr b="0" i="0" lang="en-GB" sz="800" u="sng" cap="none" strike="noStrike">
                <a:solidFill>
                  <a:schemeClr val="hlink"/>
                </a:solidFill>
                <a:latin typeface="Consolas"/>
                <a:ea typeface="Consolas"/>
                <a:cs typeface="Consolas"/>
                <a:sym typeface="Consolas"/>
                <a:hlinkClick r:id="rId3"/>
              </a:rPr>
              <a:t>let</a:t>
            </a:r>
            <a:r>
              <a:rPr b="0" i="0" lang="en-GB" sz="800" u="none" cap="none" strike="noStrike">
                <a:solidFill>
                  <a:srgbClr val="4D4E53"/>
                </a:solidFill>
                <a:latin typeface="Arial"/>
                <a:ea typeface="Arial"/>
                <a:cs typeface="Arial"/>
                <a:sym typeface="Arial"/>
              </a:rPr>
              <a:t>. For example, </a:t>
            </a:r>
            <a:r>
              <a:rPr b="0" i="0" lang="en-GB" sz="800" u="none" cap="none" strike="noStrike">
                <a:solidFill>
                  <a:srgbClr val="4D4E53"/>
                </a:solidFill>
                <a:latin typeface="Consolas"/>
                <a:ea typeface="Consolas"/>
                <a:cs typeface="Consolas"/>
                <a:sym typeface="Consolas"/>
              </a:rPr>
              <a:t>let y = 13</a:t>
            </a:r>
            <a:r>
              <a:rPr b="0" i="0" lang="en-GB" sz="800" u="none" cap="none" strike="noStrike">
                <a:solidFill>
                  <a:srgbClr val="4D4E53"/>
                </a:solidFill>
                <a:latin typeface="Arial"/>
                <a:ea typeface="Arial"/>
                <a:cs typeface="Arial"/>
                <a:sym typeface="Arial"/>
              </a:rPr>
              <a:t>. This syntax can be used to declare a block scope local variable. See </a:t>
            </a:r>
            <a:r>
              <a:rPr b="0" i="0" lang="en-GB" sz="800" u="sng" cap="none" strike="noStrike">
                <a:solidFill>
                  <a:schemeClr val="hlink"/>
                </a:solidFill>
                <a:latin typeface="Arial"/>
                <a:ea typeface="Arial"/>
                <a:cs typeface="Arial"/>
                <a:sym typeface="Arial"/>
                <a:hlinkClick r:id="rId4"/>
              </a:rPr>
              <a:t>Variable scope</a:t>
            </a:r>
            <a:r>
              <a:rPr b="0" i="0" lang="en-GB" sz="800" u="none" cap="none" strike="noStrike">
                <a:solidFill>
                  <a:srgbClr val="4D4E53"/>
                </a:solidFill>
                <a:latin typeface="Arial"/>
                <a:ea typeface="Arial"/>
                <a:cs typeface="Arial"/>
                <a:sym typeface="Arial"/>
              </a:rPr>
              <a:t> below.</a:t>
            </a:r>
            <a:endParaRPr b="0" i="0" sz="800" u="none" cap="none" strike="noStrike">
              <a:solidFill>
                <a:srgbClr val="4D4E53"/>
              </a:solidFill>
              <a:latin typeface="Arial"/>
              <a:ea typeface="Arial"/>
              <a:cs typeface="Arial"/>
              <a:sym typeface="Arial"/>
            </a:endParaRPr>
          </a:p>
          <a:p>
            <a:pPr indent="0" lvl="0" marL="0" marR="0" rtl="0" algn="l">
              <a:lnSpc>
                <a:spcPct val="100000"/>
              </a:lnSpc>
              <a:spcBef>
                <a:spcPts val="2300"/>
              </a:spcBef>
              <a:spcAft>
                <a:spcPts val="0"/>
              </a:spcAft>
              <a:buClr>
                <a:schemeClr val="dk1"/>
              </a:buClr>
              <a:buSzPts val="1100"/>
              <a:buFont typeface="Arial"/>
              <a:buNone/>
            </a:pPr>
            <a:r>
              <a:rPr b="1" i="0" lang="en-GB" sz="800" u="none" cap="none" strike="noStrike">
                <a:solidFill>
                  <a:srgbClr val="4D4E53"/>
                </a:solidFill>
                <a:latin typeface="Arial"/>
                <a:ea typeface="Arial"/>
                <a:cs typeface="Arial"/>
                <a:sym typeface="Arial"/>
              </a:rPr>
              <a:t>Evaluating variables</a:t>
            </a:r>
            <a:endParaRPr b="1" i="0" sz="800" u="none" cap="none" strike="noStrike">
              <a:solidFill>
                <a:srgbClr val="4D4E53"/>
              </a:solidFill>
              <a:latin typeface="Arial"/>
              <a:ea typeface="Arial"/>
              <a:cs typeface="Arial"/>
              <a:sym typeface="Arial"/>
            </a:endParaRPr>
          </a:p>
          <a:p>
            <a:pPr indent="-279400" lvl="0" marL="457200" marR="0" rtl="0" algn="l">
              <a:lnSpc>
                <a:spcPct val="100000"/>
              </a:lnSpc>
              <a:spcBef>
                <a:spcPts val="900"/>
              </a:spcBef>
              <a:spcAft>
                <a:spcPts val="0"/>
              </a:spcAft>
              <a:buClr>
                <a:srgbClr val="4D4E53"/>
              </a:buClr>
              <a:buSzPts val="800"/>
              <a:buFont typeface="Arial"/>
              <a:buChar char="●"/>
            </a:pPr>
            <a:r>
              <a:rPr b="0" i="0" lang="en-GB" sz="800" u="none" cap="none" strike="noStrike">
                <a:solidFill>
                  <a:srgbClr val="4D4E53"/>
                </a:solidFill>
                <a:latin typeface="Arial"/>
                <a:ea typeface="Arial"/>
                <a:cs typeface="Arial"/>
                <a:sym typeface="Arial"/>
              </a:rPr>
              <a:t>A variable declared using the </a:t>
            </a:r>
            <a:r>
              <a:rPr b="0" i="0" lang="en-GB" sz="800" u="none" cap="none" strike="noStrike">
                <a:solidFill>
                  <a:srgbClr val="4D4E53"/>
                </a:solidFill>
                <a:latin typeface="Consolas"/>
                <a:ea typeface="Consolas"/>
                <a:cs typeface="Consolas"/>
                <a:sym typeface="Consolas"/>
              </a:rPr>
              <a:t>var</a:t>
            </a:r>
            <a:r>
              <a:rPr b="0" i="0" lang="en-GB" sz="800" u="none" cap="none" strike="noStrike">
                <a:solidFill>
                  <a:srgbClr val="4D4E53"/>
                </a:solidFill>
                <a:latin typeface="Arial"/>
                <a:ea typeface="Arial"/>
                <a:cs typeface="Arial"/>
                <a:sym typeface="Arial"/>
              </a:rPr>
              <a:t> statement with no initial value specified has the value </a:t>
            </a:r>
            <a:r>
              <a:rPr b="0" i="0" lang="en-GB" sz="800" u="sng" cap="none" strike="noStrike">
                <a:solidFill>
                  <a:schemeClr val="hlink"/>
                </a:solidFill>
                <a:latin typeface="Consolas"/>
                <a:ea typeface="Consolas"/>
                <a:cs typeface="Consolas"/>
                <a:sym typeface="Consolas"/>
                <a:hlinkClick r:id="rId5"/>
              </a:rPr>
              <a:t>undefined</a:t>
            </a:r>
            <a:r>
              <a:rPr b="0" i="0" lang="en-GB" sz="800" u="none" cap="none" strike="noStrike">
                <a:solidFill>
                  <a:srgbClr val="4D4E53"/>
                </a:solidFill>
                <a:latin typeface="Arial"/>
                <a:ea typeface="Arial"/>
                <a:cs typeface="Arial"/>
                <a:sym typeface="Arial"/>
              </a:rPr>
              <a:t>.</a:t>
            </a:r>
            <a:endParaRPr b="0" i="0" sz="800" u="none" cap="none" strike="noStrike">
              <a:solidFill>
                <a:srgbClr val="4D4E53"/>
              </a:solidFill>
              <a:latin typeface="Arial"/>
              <a:ea typeface="Arial"/>
              <a:cs typeface="Arial"/>
              <a:sym typeface="Arial"/>
            </a:endParaRPr>
          </a:p>
          <a:p>
            <a:pPr indent="-279400" lvl="0" marL="457200" marR="0" rtl="0" algn="l">
              <a:lnSpc>
                <a:spcPct val="100000"/>
              </a:lnSpc>
              <a:spcBef>
                <a:spcPts val="1800"/>
              </a:spcBef>
              <a:spcAft>
                <a:spcPts val="0"/>
              </a:spcAft>
              <a:buClr>
                <a:srgbClr val="4D4E53"/>
              </a:buClr>
              <a:buSzPts val="800"/>
              <a:buFont typeface="Arial"/>
              <a:buChar char="●"/>
            </a:pPr>
            <a:r>
              <a:rPr b="0" i="0" lang="en-GB" sz="800" u="none" cap="none" strike="noStrike">
                <a:solidFill>
                  <a:srgbClr val="4D4E53"/>
                </a:solidFill>
                <a:latin typeface="Arial"/>
                <a:ea typeface="Arial"/>
                <a:cs typeface="Arial"/>
                <a:sym typeface="Arial"/>
              </a:rPr>
              <a:t>An attempt to access an undeclared variable or an attempt to access an identifier declared with let statement before initialization will result in a </a:t>
            </a:r>
            <a:r>
              <a:rPr b="0" i="0" lang="en-GB" sz="800" u="sng" cap="none" strike="noStrike">
                <a:solidFill>
                  <a:schemeClr val="hlink"/>
                </a:solidFill>
                <a:latin typeface="Consolas"/>
                <a:ea typeface="Consolas"/>
                <a:cs typeface="Consolas"/>
                <a:sym typeface="Consolas"/>
                <a:hlinkClick r:id="rId6"/>
              </a:rPr>
              <a:t>ReferenceError</a:t>
            </a:r>
            <a:r>
              <a:rPr b="0" i="0" lang="en-GB" sz="800" u="none" cap="none" strike="noStrike">
                <a:solidFill>
                  <a:srgbClr val="4D4E53"/>
                </a:solidFill>
                <a:latin typeface="Arial"/>
                <a:ea typeface="Arial"/>
                <a:cs typeface="Arial"/>
                <a:sym typeface="Arial"/>
              </a:rPr>
              <a:t> exception being thrown:</a:t>
            </a:r>
            <a:endParaRPr b="0" i="0" sz="800" u="none" cap="none" strike="noStrike">
              <a:solidFill>
                <a:srgbClr val="4D4E53"/>
              </a:solidFill>
              <a:latin typeface="Arial"/>
              <a:ea typeface="Arial"/>
              <a:cs typeface="Arial"/>
              <a:sym typeface="Arial"/>
            </a:endParaRPr>
          </a:p>
          <a:p>
            <a:pPr indent="-279400" lvl="0" marL="457200" marR="0" rtl="0" algn="l">
              <a:lnSpc>
                <a:spcPct val="100000"/>
              </a:lnSpc>
              <a:spcBef>
                <a:spcPts val="1800"/>
              </a:spcBef>
              <a:spcAft>
                <a:spcPts val="0"/>
              </a:spcAft>
              <a:buClr>
                <a:srgbClr val="4D4E53"/>
              </a:buClr>
              <a:buSzPts val="800"/>
              <a:buFont typeface="Arial"/>
              <a:buChar char="●"/>
            </a:pPr>
            <a:r>
              <a:rPr b="0" i="0" lang="en-GB" sz="800" u="none" cap="none" strike="noStrike">
                <a:solidFill>
                  <a:srgbClr val="0077AA"/>
                </a:solidFill>
                <a:highlight>
                  <a:srgbClr val="FAFBFC"/>
                </a:highlight>
                <a:latin typeface="Consolas"/>
                <a:ea typeface="Consolas"/>
                <a:cs typeface="Consolas"/>
                <a:sym typeface="Consolas"/>
              </a:rPr>
              <a:t>var</a:t>
            </a:r>
            <a:r>
              <a:rPr b="0" i="0" lang="en-GB" sz="800" u="none" cap="none" strike="noStrike">
                <a:solidFill>
                  <a:srgbClr val="4D4E53"/>
                </a:solidFill>
                <a:highlight>
                  <a:srgbClr val="FAFBFC"/>
                </a:highlight>
                <a:latin typeface="Consolas"/>
                <a:ea typeface="Consolas"/>
                <a:cs typeface="Consolas"/>
                <a:sym typeface="Consolas"/>
              </a:rPr>
              <a:t> a</a:t>
            </a:r>
            <a:r>
              <a:rPr b="0" i="0" lang="en-GB" sz="800" u="none" cap="none" strike="noStrike">
                <a:solidFill>
                  <a:srgbClr val="999999"/>
                </a:solidFill>
                <a:highlight>
                  <a:srgbClr val="FAFBFC"/>
                </a:highlight>
                <a:latin typeface="Consolas"/>
                <a:ea typeface="Consolas"/>
                <a:cs typeface="Consolas"/>
                <a:sym typeface="Consolas"/>
              </a:rPr>
              <a:t>;</a:t>
            </a:r>
            <a:br>
              <a:rPr b="0" i="0" lang="en-GB" sz="800" u="none" cap="none" strike="noStrike">
                <a:solidFill>
                  <a:srgbClr val="4D4E53"/>
                </a:solidFill>
                <a:highlight>
                  <a:srgbClr val="FAFBFC"/>
                </a:highlight>
                <a:latin typeface="Consolas"/>
                <a:ea typeface="Consolas"/>
                <a:cs typeface="Consolas"/>
                <a:sym typeface="Consolas"/>
              </a:rPr>
            </a:br>
            <a:r>
              <a:rPr b="0" i="0" lang="en-GB" sz="800" u="none" cap="none" strike="noStrike">
                <a:solidFill>
                  <a:srgbClr val="4D4E53"/>
                </a:solidFill>
                <a:highlight>
                  <a:srgbClr val="FAFBFC"/>
                </a:highlight>
                <a:latin typeface="Consolas"/>
                <a:ea typeface="Consolas"/>
                <a:cs typeface="Consolas"/>
                <a:sym typeface="Consolas"/>
              </a:rPr>
              <a:t>console</a:t>
            </a:r>
            <a:r>
              <a:rPr b="0" i="0" lang="en-GB" sz="800" u="none" cap="none" strike="noStrike">
                <a:solidFill>
                  <a:srgbClr val="999999"/>
                </a:solidFill>
                <a:highlight>
                  <a:srgbClr val="FAFBFC"/>
                </a:highlight>
                <a:latin typeface="Consolas"/>
                <a:ea typeface="Consolas"/>
                <a:cs typeface="Consolas"/>
                <a:sym typeface="Consolas"/>
              </a:rPr>
              <a:t>.</a:t>
            </a:r>
            <a:r>
              <a:rPr b="0" i="0" lang="en-GB" sz="800" u="none" cap="none" strike="noStrike">
                <a:solidFill>
                  <a:srgbClr val="DD4A68"/>
                </a:solidFill>
                <a:highlight>
                  <a:srgbClr val="FAFBFC"/>
                </a:highlight>
                <a:latin typeface="Consolas"/>
                <a:ea typeface="Consolas"/>
                <a:cs typeface="Consolas"/>
                <a:sym typeface="Consolas"/>
              </a:rPr>
              <a:t>log</a:t>
            </a:r>
            <a:r>
              <a:rPr b="0" i="0" lang="en-GB" sz="800" u="none" cap="none" strike="noStrike">
                <a:solidFill>
                  <a:srgbClr val="999999"/>
                </a:solidFill>
                <a:highlight>
                  <a:srgbClr val="FAFBFC"/>
                </a:highlight>
                <a:latin typeface="Consolas"/>
                <a:ea typeface="Consolas"/>
                <a:cs typeface="Consolas"/>
                <a:sym typeface="Consolas"/>
              </a:rPr>
              <a:t>(</a:t>
            </a:r>
            <a:r>
              <a:rPr b="0" i="0" lang="en-GB" sz="800" u="none" cap="none" strike="noStrike">
                <a:solidFill>
                  <a:srgbClr val="669900"/>
                </a:solidFill>
                <a:highlight>
                  <a:srgbClr val="FAFBFC"/>
                </a:highlight>
                <a:latin typeface="Consolas"/>
                <a:ea typeface="Consolas"/>
                <a:cs typeface="Consolas"/>
                <a:sym typeface="Consolas"/>
              </a:rPr>
              <a:t>"The value of a is "</a:t>
            </a:r>
            <a:r>
              <a:rPr b="0" i="0" lang="en-GB" sz="800" u="none" cap="none" strike="noStrike">
                <a:solidFill>
                  <a:srgbClr val="4D4E53"/>
                </a:solidFill>
                <a:highlight>
                  <a:srgbClr val="FAFBFC"/>
                </a:highlight>
                <a:latin typeface="Consolas"/>
                <a:ea typeface="Consolas"/>
                <a:cs typeface="Consolas"/>
                <a:sym typeface="Consolas"/>
              </a:rPr>
              <a:t> </a:t>
            </a:r>
            <a:r>
              <a:rPr b="0" i="0" lang="en-GB" sz="800" u="none" cap="none" strike="noStrike">
                <a:solidFill>
                  <a:srgbClr val="A67F59"/>
                </a:solidFill>
                <a:highlight>
                  <a:srgbClr val="FAFBFC"/>
                </a:highlight>
                <a:latin typeface="Consolas"/>
                <a:ea typeface="Consolas"/>
                <a:cs typeface="Consolas"/>
                <a:sym typeface="Consolas"/>
              </a:rPr>
              <a:t>+</a:t>
            </a:r>
            <a:r>
              <a:rPr b="0" i="0" lang="en-GB" sz="800" u="none" cap="none" strike="noStrike">
                <a:solidFill>
                  <a:srgbClr val="4D4E53"/>
                </a:solidFill>
                <a:highlight>
                  <a:srgbClr val="FAFBFC"/>
                </a:highlight>
                <a:latin typeface="Consolas"/>
                <a:ea typeface="Consolas"/>
                <a:cs typeface="Consolas"/>
                <a:sym typeface="Consolas"/>
              </a:rPr>
              <a:t> a</a:t>
            </a:r>
            <a:r>
              <a:rPr b="0" i="0" lang="en-GB" sz="800" u="none" cap="none" strike="noStrike">
                <a:solidFill>
                  <a:srgbClr val="999999"/>
                </a:solidFill>
                <a:highlight>
                  <a:srgbClr val="FAFBFC"/>
                </a:highlight>
                <a:latin typeface="Consolas"/>
                <a:ea typeface="Consolas"/>
                <a:cs typeface="Consolas"/>
                <a:sym typeface="Consolas"/>
              </a:rPr>
              <a:t>);</a:t>
            </a:r>
            <a:r>
              <a:rPr b="0" i="0" lang="en-GB" sz="800" u="none" cap="none" strike="noStrike">
                <a:solidFill>
                  <a:srgbClr val="4D4E53"/>
                </a:solidFill>
                <a:highlight>
                  <a:srgbClr val="FAFBFC"/>
                </a:highlight>
                <a:latin typeface="Consolas"/>
                <a:ea typeface="Consolas"/>
                <a:cs typeface="Consolas"/>
                <a:sym typeface="Consolas"/>
              </a:rPr>
              <a:t> </a:t>
            </a:r>
            <a:r>
              <a:rPr b="0" i="0" lang="en-GB" sz="800" u="none" cap="none" strike="noStrike">
                <a:solidFill>
                  <a:srgbClr val="708090"/>
                </a:solidFill>
                <a:highlight>
                  <a:srgbClr val="FAFBFC"/>
                </a:highlight>
                <a:latin typeface="Consolas"/>
                <a:ea typeface="Consolas"/>
                <a:cs typeface="Consolas"/>
                <a:sym typeface="Consolas"/>
              </a:rPr>
              <a:t>// logs "The value of a is undefined"</a:t>
            </a:r>
            <a:br>
              <a:rPr b="0" i="0" lang="en-GB" sz="800" u="none" cap="none" strike="noStrike">
                <a:solidFill>
                  <a:srgbClr val="4D4E53"/>
                </a:solidFill>
                <a:highlight>
                  <a:srgbClr val="FAFBFC"/>
                </a:highlight>
                <a:latin typeface="Consolas"/>
                <a:ea typeface="Consolas"/>
                <a:cs typeface="Consolas"/>
                <a:sym typeface="Consolas"/>
              </a:rPr>
            </a:br>
            <a:r>
              <a:rPr b="0" i="0" lang="en-GB" sz="800" u="none" cap="none" strike="noStrike">
                <a:solidFill>
                  <a:srgbClr val="4D4E53"/>
                </a:solidFill>
                <a:highlight>
                  <a:srgbClr val="FAFBFC"/>
                </a:highlight>
                <a:latin typeface="Consolas"/>
                <a:ea typeface="Consolas"/>
                <a:cs typeface="Consolas"/>
                <a:sym typeface="Consolas"/>
              </a:rPr>
              <a:t>console</a:t>
            </a:r>
            <a:r>
              <a:rPr b="0" i="0" lang="en-GB" sz="800" u="none" cap="none" strike="noStrike">
                <a:solidFill>
                  <a:srgbClr val="999999"/>
                </a:solidFill>
                <a:highlight>
                  <a:srgbClr val="FAFBFC"/>
                </a:highlight>
                <a:latin typeface="Consolas"/>
                <a:ea typeface="Consolas"/>
                <a:cs typeface="Consolas"/>
                <a:sym typeface="Consolas"/>
              </a:rPr>
              <a:t>.</a:t>
            </a:r>
            <a:r>
              <a:rPr b="0" i="0" lang="en-GB" sz="800" u="none" cap="none" strike="noStrike">
                <a:solidFill>
                  <a:srgbClr val="DD4A68"/>
                </a:solidFill>
                <a:highlight>
                  <a:srgbClr val="FAFBFC"/>
                </a:highlight>
                <a:latin typeface="Consolas"/>
                <a:ea typeface="Consolas"/>
                <a:cs typeface="Consolas"/>
                <a:sym typeface="Consolas"/>
              </a:rPr>
              <a:t>log</a:t>
            </a:r>
            <a:r>
              <a:rPr b="0" i="0" lang="en-GB" sz="800" u="none" cap="none" strike="noStrike">
                <a:solidFill>
                  <a:srgbClr val="999999"/>
                </a:solidFill>
                <a:highlight>
                  <a:srgbClr val="FAFBFC"/>
                </a:highlight>
                <a:latin typeface="Consolas"/>
                <a:ea typeface="Consolas"/>
                <a:cs typeface="Consolas"/>
                <a:sym typeface="Consolas"/>
              </a:rPr>
              <a:t>(</a:t>
            </a:r>
            <a:r>
              <a:rPr b="0" i="0" lang="en-GB" sz="800" u="none" cap="none" strike="noStrike">
                <a:solidFill>
                  <a:srgbClr val="669900"/>
                </a:solidFill>
                <a:highlight>
                  <a:srgbClr val="FAFBFC"/>
                </a:highlight>
                <a:latin typeface="Consolas"/>
                <a:ea typeface="Consolas"/>
                <a:cs typeface="Consolas"/>
                <a:sym typeface="Consolas"/>
              </a:rPr>
              <a:t>"The value of b is "</a:t>
            </a:r>
            <a:r>
              <a:rPr b="0" i="0" lang="en-GB" sz="800" u="none" cap="none" strike="noStrike">
                <a:solidFill>
                  <a:srgbClr val="4D4E53"/>
                </a:solidFill>
                <a:highlight>
                  <a:srgbClr val="FAFBFC"/>
                </a:highlight>
                <a:latin typeface="Consolas"/>
                <a:ea typeface="Consolas"/>
                <a:cs typeface="Consolas"/>
                <a:sym typeface="Consolas"/>
              </a:rPr>
              <a:t> </a:t>
            </a:r>
            <a:r>
              <a:rPr b="0" i="0" lang="en-GB" sz="800" u="none" cap="none" strike="noStrike">
                <a:solidFill>
                  <a:srgbClr val="A67F59"/>
                </a:solidFill>
                <a:highlight>
                  <a:srgbClr val="FAFBFC"/>
                </a:highlight>
                <a:latin typeface="Consolas"/>
                <a:ea typeface="Consolas"/>
                <a:cs typeface="Consolas"/>
                <a:sym typeface="Consolas"/>
              </a:rPr>
              <a:t>+</a:t>
            </a:r>
            <a:r>
              <a:rPr b="0" i="0" lang="en-GB" sz="800" u="none" cap="none" strike="noStrike">
                <a:solidFill>
                  <a:srgbClr val="4D4E53"/>
                </a:solidFill>
                <a:highlight>
                  <a:srgbClr val="FAFBFC"/>
                </a:highlight>
                <a:latin typeface="Consolas"/>
                <a:ea typeface="Consolas"/>
                <a:cs typeface="Consolas"/>
                <a:sym typeface="Consolas"/>
              </a:rPr>
              <a:t> b</a:t>
            </a:r>
            <a:r>
              <a:rPr b="0" i="0" lang="en-GB" sz="800" u="none" cap="none" strike="noStrike">
                <a:solidFill>
                  <a:srgbClr val="999999"/>
                </a:solidFill>
                <a:highlight>
                  <a:srgbClr val="FAFBFC"/>
                </a:highlight>
                <a:latin typeface="Consolas"/>
                <a:ea typeface="Consolas"/>
                <a:cs typeface="Consolas"/>
                <a:sym typeface="Consolas"/>
              </a:rPr>
              <a:t>);</a:t>
            </a:r>
            <a:r>
              <a:rPr b="0" i="0" lang="en-GB" sz="800" u="none" cap="none" strike="noStrike">
                <a:solidFill>
                  <a:srgbClr val="4D4E53"/>
                </a:solidFill>
                <a:highlight>
                  <a:srgbClr val="FAFBFC"/>
                </a:highlight>
                <a:latin typeface="Consolas"/>
                <a:ea typeface="Consolas"/>
                <a:cs typeface="Consolas"/>
                <a:sym typeface="Consolas"/>
              </a:rPr>
              <a:t> </a:t>
            </a:r>
            <a:r>
              <a:rPr b="0" i="0" lang="en-GB" sz="800" u="none" cap="none" strike="noStrike">
                <a:solidFill>
                  <a:srgbClr val="708090"/>
                </a:solidFill>
                <a:highlight>
                  <a:srgbClr val="FAFBFC"/>
                </a:highlight>
                <a:latin typeface="Consolas"/>
                <a:ea typeface="Consolas"/>
                <a:cs typeface="Consolas"/>
                <a:sym typeface="Consolas"/>
              </a:rPr>
              <a:t>// throws ReferenceError exception</a:t>
            </a:r>
            <a:br>
              <a:rPr b="0" i="0" lang="en-GB" sz="800" u="none" cap="none" strike="noStrike">
                <a:solidFill>
                  <a:srgbClr val="4D4E53"/>
                </a:solidFill>
                <a:highlight>
                  <a:srgbClr val="FAFBFC"/>
                </a:highlight>
                <a:latin typeface="Consolas"/>
                <a:ea typeface="Consolas"/>
                <a:cs typeface="Consolas"/>
                <a:sym typeface="Consolas"/>
              </a:rPr>
            </a:br>
            <a:br>
              <a:rPr b="0" i="0" lang="en-GB" sz="800" u="none" cap="none" strike="noStrike">
                <a:solidFill>
                  <a:srgbClr val="4D4E53"/>
                </a:solidFill>
                <a:highlight>
                  <a:srgbClr val="FAFBFC"/>
                </a:highlight>
                <a:latin typeface="Consolas"/>
                <a:ea typeface="Consolas"/>
                <a:cs typeface="Consolas"/>
                <a:sym typeface="Consolas"/>
              </a:rPr>
            </a:br>
            <a:r>
              <a:rPr b="0" i="0" lang="en-GB" sz="800" u="none" cap="none" strike="noStrike">
                <a:solidFill>
                  <a:srgbClr val="4D4E53"/>
                </a:solidFill>
                <a:highlight>
                  <a:srgbClr val="FAFBFC"/>
                </a:highlight>
                <a:latin typeface="Consolas"/>
                <a:ea typeface="Consolas"/>
                <a:cs typeface="Consolas"/>
                <a:sym typeface="Consolas"/>
              </a:rPr>
              <a:t>console</a:t>
            </a:r>
            <a:r>
              <a:rPr b="0" i="0" lang="en-GB" sz="800" u="none" cap="none" strike="noStrike">
                <a:solidFill>
                  <a:srgbClr val="999999"/>
                </a:solidFill>
                <a:highlight>
                  <a:srgbClr val="FAFBFC"/>
                </a:highlight>
                <a:latin typeface="Consolas"/>
                <a:ea typeface="Consolas"/>
                <a:cs typeface="Consolas"/>
                <a:sym typeface="Consolas"/>
              </a:rPr>
              <a:t>.</a:t>
            </a:r>
            <a:r>
              <a:rPr b="0" i="0" lang="en-GB" sz="800" u="none" cap="none" strike="noStrike">
                <a:solidFill>
                  <a:srgbClr val="DD4A68"/>
                </a:solidFill>
                <a:highlight>
                  <a:srgbClr val="FAFBFC"/>
                </a:highlight>
                <a:latin typeface="Consolas"/>
                <a:ea typeface="Consolas"/>
                <a:cs typeface="Consolas"/>
                <a:sym typeface="Consolas"/>
              </a:rPr>
              <a:t>log</a:t>
            </a:r>
            <a:r>
              <a:rPr b="0" i="0" lang="en-GB" sz="800" u="none" cap="none" strike="noStrike">
                <a:solidFill>
                  <a:srgbClr val="999999"/>
                </a:solidFill>
                <a:highlight>
                  <a:srgbClr val="FAFBFC"/>
                </a:highlight>
                <a:latin typeface="Consolas"/>
                <a:ea typeface="Consolas"/>
                <a:cs typeface="Consolas"/>
                <a:sym typeface="Consolas"/>
              </a:rPr>
              <a:t>(</a:t>
            </a:r>
            <a:r>
              <a:rPr b="0" i="0" lang="en-GB" sz="800" u="none" cap="none" strike="noStrike">
                <a:solidFill>
                  <a:srgbClr val="669900"/>
                </a:solidFill>
                <a:highlight>
                  <a:srgbClr val="FAFBFC"/>
                </a:highlight>
                <a:latin typeface="Consolas"/>
                <a:ea typeface="Consolas"/>
                <a:cs typeface="Consolas"/>
                <a:sym typeface="Consolas"/>
              </a:rPr>
              <a:t>"The value of x is "</a:t>
            </a:r>
            <a:r>
              <a:rPr b="0" i="0" lang="en-GB" sz="800" u="none" cap="none" strike="noStrike">
                <a:solidFill>
                  <a:srgbClr val="4D4E53"/>
                </a:solidFill>
                <a:highlight>
                  <a:srgbClr val="FAFBFC"/>
                </a:highlight>
                <a:latin typeface="Consolas"/>
                <a:ea typeface="Consolas"/>
                <a:cs typeface="Consolas"/>
                <a:sym typeface="Consolas"/>
              </a:rPr>
              <a:t> </a:t>
            </a:r>
            <a:r>
              <a:rPr b="0" i="0" lang="en-GB" sz="800" u="none" cap="none" strike="noStrike">
                <a:solidFill>
                  <a:srgbClr val="A67F59"/>
                </a:solidFill>
                <a:highlight>
                  <a:srgbClr val="FAFBFC"/>
                </a:highlight>
                <a:latin typeface="Consolas"/>
                <a:ea typeface="Consolas"/>
                <a:cs typeface="Consolas"/>
                <a:sym typeface="Consolas"/>
              </a:rPr>
              <a:t>+</a:t>
            </a:r>
            <a:r>
              <a:rPr b="0" i="0" lang="en-GB" sz="800" u="none" cap="none" strike="noStrike">
                <a:solidFill>
                  <a:srgbClr val="4D4E53"/>
                </a:solidFill>
                <a:highlight>
                  <a:srgbClr val="FAFBFC"/>
                </a:highlight>
                <a:latin typeface="Consolas"/>
                <a:ea typeface="Consolas"/>
                <a:cs typeface="Consolas"/>
                <a:sym typeface="Consolas"/>
              </a:rPr>
              <a:t> x</a:t>
            </a:r>
            <a:r>
              <a:rPr b="0" i="0" lang="en-GB" sz="800" u="none" cap="none" strike="noStrike">
                <a:solidFill>
                  <a:srgbClr val="999999"/>
                </a:solidFill>
                <a:highlight>
                  <a:srgbClr val="FAFBFC"/>
                </a:highlight>
                <a:latin typeface="Consolas"/>
                <a:ea typeface="Consolas"/>
                <a:cs typeface="Consolas"/>
                <a:sym typeface="Consolas"/>
              </a:rPr>
              <a:t>);</a:t>
            </a:r>
            <a:r>
              <a:rPr b="0" i="0" lang="en-GB" sz="800" u="none" cap="none" strike="noStrike">
                <a:solidFill>
                  <a:srgbClr val="4D4E53"/>
                </a:solidFill>
                <a:highlight>
                  <a:srgbClr val="FAFBFC"/>
                </a:highlight>
                <a:latin typeface="Consolas"/>
                <a:ea typeface="Consolas"/>
                <a:cs typeface="Consolas"/>
                <a:sym typeface="Consolas"/>
              </a:rPr>
              <a:t> </a:t>
            </a:r>
            <a:r>
              <a:rPr b="0" i="0" lang="en-GB" sz="800" u="none" cap="none" strike="noStrike">
                <a:solidFill>
                  <a:srgbClr val="708090"/>
                </a:solidFill>
                <a:highlight>
                  <a:srgbClr val="FAFBFC"/>
                </a:highlight>
                <a:latin typeface="Consolas"/>
                <a:ea typeface="Consolas"/>
                <a:cs typeface="Consolas"/>
                <a:sym typeface="Consolas"/>
              </a:rPr>
              <a:t>// throws ReferenceError exception </a:t>
            </a:r>
            <a:br>
              <a:rPr b="0" i="0" lang="en-GB" sz="800" u="none" cap="none" strike="noStrike">
                <a:solidFill>
                  <a:srgbClr val="4D4E53"/>
                </a:solidFill>
                <a:highlight>
                  <a:srgbClr val="FAFBFC"/>
                </a:highlight>
                <a:latin typeface="Consolas"/>
                <a:ea typeface="Consolas"/>
                <a:cs typeface="Consolas"/>
                <a:sym typeface="Consolas"/>
              </a:rPr>
            </a:br>
            <a:r>
              <a:rPr b="0" i="0" lang="en-GB" sz="800" u="none" cap="none" strike="noStrike">
                <a:solidFill>
                  <a:srgbClr val="0077AA"/>
                </a:solidFill>
                <a:highlight>
                  <a:srgbClr val="FAFBFC"/>
                </a:highlight>
                <a:latin typeface="Consolas"/>
                <a:ea typeface="Consolas"/>
                <a:cs typeface="Consolas"/>
                <a:sym typeface="Consolas"/>
              </a:rPr>
              <a:t>let</a:t>
            </a:r>
            <a:r>
              <a:rPr b="0" i="0" lang="en-GB" sz="800" u="none" cap="none" strike="noStrike">
                <a:solidFill>
                  <a:srgbClr val="4D4E53"/>
                </a:solidFill>
                <a:highlight>
                  <a:srgbClr val="FAFBFC"/>
                </a:highlight>
                <a:latin typeface="Consolas"/>
                <a:ea typeface="Consolas"/>
                <a:cs typeface="Consolas"/>
                <a:sym typeface="Consolas"/>
              </a:rPr>
              <a:t> x</a:t>
            </a:r>
            <a:r>
              <a:rPr b="0" i="0" lang="en-GB" sz="800" u="none" cap="none" strike="noStrike">
                <a:solidFill>
                  <a:srgbClr val="999999"/>
                </a:solidFill>
                <a:highlight>
                  <a:srgbClr val="FAFBFC"/>
                </a:highlight>
                <a:latin typeface="Consolas"/>
                <a:ea typeface="Consolas"/>
                <a:cs typeface="Consolas"/>
                <a:sym typeface="Consolas"/>
              </a:rPr>
              <a:t>;</a:t>
            </a:r>
            <a:endParaRPr b="0" i="0" sz="80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200"/>
              <a:buFont typeface="Times New Roman"/>
              <a:buNone/>
            </a:pPr>
            <a:r>
              <a:t/>
            </a:r>
            <a:endParaRPr b="0" i="0" sz="8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8: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03" name="Google Shape;503;p8: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04" name="Google Shape;504;p8: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050"/>
              <a:buFont typeface="Arial"/>
              <a:buNone/>
            </a:pPr>
            <a:r>
              <a:rPr b="0" i="0" lang="en-GB" sz="1050" u="none" cap="none" strike="noStrike">
                <a:solidFill>
                  <a:srgbClr val="4D4E53"/>
                </a:solidFill>
                <a:latin typeface="Arial"/>
                <a:ea typeface="Arial"/>
                <a:cs typeface="Arial"/>
                <a:sym typeface="Arial"/>
              </a:rPr>
              <a:t>You can use </a:t>
            </a:r>
            <a:r>
              <a:rPr b="0" i="0" lang="en-GB" sz="1050" u="none" cap="none" strike="noStrike">
                <a:solidFill>
                  <a:srgbClr val="4D4E53"/>
                </a:solidFill>
                <a:latin typeface="Consolas"/>
                <a:ea typeface="Consolas"/>
                <a:cs typeface="Consolas"/>
                <a:sym typeface="Consolas"/>
              </a:rPr>
              <a:t>undefined</a:t>
            </a:r>
            <a:r>
              <a:rPr b="0" i="0" lang="en-GB" sz="1050" u="none" cap="none" strike="noStrike">
                <a:solidFill>
                  <a:srgbClr val="4D4E53"/>
                </a:solidFill>
                <a:latin typeface="Arial"/>
                <a:ea typeface="Arial"/>
                <a:cs typeface="Arial"/>
                <a:sym typeface="Arial"/>
              </a:rPr>
              <a:t> to determine whether a variable has a value. In the following code, the variable</a:t>
            </a:r>
            <a:r>
              <a:rPr b="0" i="0" lang="en-GB" sz="1050" u="none" cap="none" strike="noStrike">
                <a:solidFill>
                  <a:srgbClr val="4D4E53"/>
                </a:solidFill>
                <a:latin typeface="Consolas"/>
                <a:ea typeface="Consolas"/>
                <a:cs typeface="Consolas"/>
                <a:sym typeface="Consolas"/>
              </a:rPr>
              <a:t>input</a:t>
            </a:r>
            <a:r>
              <a:rPr b="0" i="0" lang="en-GB" sz="1050" u="none" cap="none" strike="noStrike">
                <a:solidFill>
                  <a:srgbClr val="4D4E53"/>
                </a:solidFill>
                <a:latin typeface="Arial"/>
                <a:ea typeface="Arial"/>
                <a:cs typeface="Arial"/>
                <a:sym typeface="Arial"/>
              </a:rPr>
              <a:t> is not assigned a value, and the </a:t>
            </a:r>
            <a:r>
              <a:rPr b="0" i="0" lang="en-GB" sz="1050" u="sng" cap="none" strike="noStrike">
                <a:solidFill>
                  <a:schemeClr val="hlink"/>
                </a:solidFill>
                <a:latin typeface="Consolas"/>
                <a:ea typeface="Consolas"/>
                <a:cs typeface="Consolas"/>
                <a:sym typeface="Consolas"/>
                <a:hlinkClick r:id="rId2"/>
              </a:rPr>
              <a:t>if</a:t>
            </a:r>
            <a:r>
              <a:rPr b="0" i="0" lang="en-GB" sz="1050" u="none" cap="none" strike="noStrike">
                <a:solidFill>
                  <a:srgbClr val="4D4E53"/>
                </a:solidFill>
                <a:latin typeface="Arial"/>
                <a:ea typeface="Arial"/>
                <a:cs typeface="Arial"/>
                <a:sym typeface="Arial"/>
              </a:rPr>
              <a:t> statement evaluates to </a:t>
            </a:r>
            <a:r>
              <a:rPr b="0" i="0" lang="en-GB" sz="1050" u="none" cap="none" strike="noStrike">
                <a:solidFill>
                  <a:srgbClr val="4D4E53"/>
                </a:solidFill>
                <a:latin typeface="Consolas"/>
                <a:ea typeface="Consolas"/>
                <a:cs typeface="Consolas"/>
                <a:sym typeface="Consolas"/>
              </a:rPr>
              <a:t>true</a:t>
            </a:r>
            <a:r>
              <a:rPr b="0" i="0" lang="en-GB" sz="1050" u="none" cap="none" strike="noStrike">
                <a:solidFill>
                  <a:srgbClr val="4D4E53"/>
                </a:solidFill>
                <a:latin typeface="Arial"/>
                <a:ea typeface="Arial"/>
                <a:cs typeface="Arial"/>
                <a:sym typeface="Arial"/>
              </a:rPr>
              <a:t>.</a:t>
            </a:r>
            <a:endParaRPr b="0" i="0" sz="1050" u="none" cap="none" strike="noStrike">
              <a:solidFill>
                <a:srgbClr val="4D4E53"/>
              </a:solidFill>
              <a:latin typeface="Arial"/>
              <a:ea typeface="Arial"/>
              <a:cs typeface="Arial"/>
              <a:sym typeface="Arial"/>
            </a:endParaRPr>
          </a:p>
          <a:p>
            <a:pPr indent="0" lvl="0" marL="0" marR="0" rtl="0" algn="l">
              <a:lnSpc>
                <a:spcPct val="100000"/>
              </a:lnSpc>
              <a:spcBef>
                <a:spcPts val="1800"/>
              </a:spcBef>
              <a:spcAft>
                <a:spcPts val="0"/>
              </a:spcAft>
              <a:buClr>
                <a:schemeClr val="dk1"/>
              </a:buClr>
              <a:buSzPts val="1050"/>
              <a:buFont typeface="Arial"/>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input</a:t>
            </a:r>
            <a:r>
              <a:rPr b="0" i="0" lang="en-GB" sz="1050" u="none" cap="none" strike="noStrike">
                <a:solidFill>
                  <a:srgbClr val="999999"/>
                </a:solidFill>
                <a:highlight>
                  <a:srgbClr val="FAFBFC"/>
                </a:highlight>
                <a:latin typeface="Consolas"/>
                <a:ea typeface="Consolas"/>
                <a:cs typeface="Consolas"/>
                <a:sym typeface="Consolas"/>
              </a:rPr>
              <a:t>;</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0077AA"/>
                </a:solidFill>
                <a:highlight>
                  <a:srgbClr val="FAFBFC"/>
                </a:highlight>
                <a:latin typeface="Consolas"/>
                <a:ea typeface="Consolas"/>
                <a:cs typeface="Consolas"/>
                <a:sym typeface="Consolas"/>
              </a:rPr>
              <a:t>if</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input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undefined</a:t>
            </a:r>
            <a:r>
              <a:rPr b="0" i="0" lang="en-GB" sz="1050" u="none" cap="none" strike="noStrike">
                <a:solidFill>
                  <a:srgbClr val="999999"/>
                </a:solidFill>
                <a:highlight>
                  <a:srgbClr val="FAFBFC"/>
                </a:highlight>
                <a:latin typeface="Consolas"/>
                <a:ea typeface="Consolas"/>
                <a:cs typeface="Consolas"/>
                <a:sym typeface="Consolas"/>
              </a:rPr>
              <a:t>){</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DD4A68"/>
                </a:solidFill>
                <a:highlight>
                  <a:srgbClr val="FAFBFC"/>
                </a:highlight>
                <a:latin typeface="Consolas"/>
                <a:ea typeface="Consolas"/>
                <a:cs typeface="Consolas"/>
                <a:sym typeface="Consolas"/>
              </a:rPr>
              <a:t>doThis</a:t>
            </a:r>
            <a:r>
              <a:rPr b="0" i="0" lang="en-GB" sz="1050" u="none" cap="none" strike="noStrike">
                <a:solidFill>
                  <a:srgbClr val="999999"/>
                </a:solidFill>
                <a:highlight>
                  <a:srgbClr val="FAFBFC"/>
                </a:highlight>
                <a:latin typeface="Consolas"/>
                <a:ea typeface="Consolas"/>
                <a:cs typeface="Consolas"/>
                <a:sym typeface="Consolas"/>
              </a:rPr>
              <a:t>();</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0077AA"/>
                </a:solidFill>
                <a:highlight>
                  <a:srgbClr val="FAFBFC"/>
                </a:highlight>
                <a:latin typeface="Consolas"/>
                <a:ea typeface="Consolas"/>
                <a:cs typeface="Consolas"/>
                <a:sym typeface="Consolas"/>
              </a:rPr>
              <a:t>else</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DD4A68"/>
                </a:solidFill>
                <a:highlight>
                  <a:srgbClr val="FAFBFC"/>
                </a:highlight>
                <a:latin typeface="Consolas"/>
                <a:ea typeface="Consolas"/>
                <a:cs typeface="Consolas"/>
                <a:sym typeface="Consolas"/>
              </a:rPr>
              <a:t>doThat</a:t>
            </a:r>
            <a:r>
              <a:rPr b="0" i="0" lang="en-GB" sz="1050" u="none" cap="none" strike="noStrike">
                <a:solidFill>
                  <a:srgbClr val="999999"/>
                </a:solidFill>
                <a:highlight>
                  <a:srgbClr val="FAFBFC"/>
                </a:highlight>
                <a:latin typeface="Consolas"/>
                <a:ea typeface="Consolas"/>
                <a:cs typeface="Consolas"/>
                <a:sym typeface="Consolas"/>
              </a:rPr>
              <a:t>();</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chemeClr val="dk1"/>
              </a:buClr>
              <a:buSzPts val="1050"/>
              <a:buFont typeface="Arial"/>
              <a:buNone/>
            </a:pPr>
            <a:r>
              <a:rPr b="0" i="0" lang="en-GB" sz="1050" u="none" cap="none" strike="noStrike">
                <a:solidFill>
                  <a:srgbClr val="4D4E53"/>
                </a:solidFill>
                <a:latin typeface="Arial"/>
                <a:ea typeface="Arial"/>
                <a:cs typeface="Arial"/>
                <a:sym typeface="Arial"/>
              </a:rPr>
              <a:t>The </a:t>
            </a:r>
            <a:r>
              <a:rPr b="0" i="0" lang="en-GB" sz="1050" u="none" cap="none" strike="noStrike">
                <a:solidFill>
                  <a:srgbClr val="4D4E53"/>
                </a:solidFill>
                <a:latin typeface="Consolas"/>
                <a:ea typeface="Consolas"/>
                <a:cs typeface="Consolas"/>
                <a:sym typeface="Consolas"/>
              </a:rPr>
              <a:t>undefined</a:t>
            </a:r>
            <a:r>
              <a:rPr b="0" i="0" lang="en-GB" sz="1050" u="none" cap="none" strike="noStrike">
                <a:solidFill>
                  <a:srgbClr val="4D4E53"/>
                </a:solidFill>
                <a:latin typeface="Arial"/>
                <a:ea typeface="Arial"/>
                <a:cs typeface="Arial"/>
                <a:sym typeface="Arial"/>
              </a:rPr>
              <a:t> value behaves as </a:t>
            </a:r>
            <a:r>
              <a:rPr b="0" i="0" lang="en-GB" sz="1050" u="none" cap="none" strike="noStrike">
                <a:solidFill>
                  <a:srgbClr val="4D4E53"/>
                </a:solidFill>
                <a:latin typeface="Consolas"/>
                <a:ea typeface="Consolas"/>
                <a:cs typeface="Consolas"/>
                <a:sym typeface="Consolas"/>
              </a:rPr>
              <a:t>false</a:t>
            </a:r>
            <a:r>
              <a:rPr b="0" i="0" lang="en-GB" sz="1050" u="none" cap="none" strike="noStrike">
                <a:solidFill>
                  <a:srgbClr val="4D4E53"/>
                </a:solidFill>
                <a:latin typeface="Arial"/>
                <a:ea typeface="Arial"/>
                <a:cs typeface="Arial"/>
                <a:sym typeface="Arial"/>
              </a:rPr>
              <a:t> when used in a boolean context. For example, the following code executes the function </a:t>
            </a:r>
            <a:r>
              <a:rPr b="0" i="0" lang="en-GB" sz="1050" u="none" cap="none" strike="noStrike">
                <a:solidFill>
                  <a:srgbClr val="4D4E53"/>
                </a:solidFill>
                <a:latin typeface="Consolas"/>
                <a:ea typeface="Consolas"/>
                <a:cs typeface="Consolas"/>
                <a:sym typeface="Consolas"/>
              </a:rPr>
              <a:t>myFunction</a:t>
            </a:r>
            <a:r>
              <a:rPr b="0" i="0" lang="en-GB" sz="1050" u="none" cap="none" strike="noStrike">
                <a:solidFill>
                  <a:srgbClr val="4D4E53"/>
                </a:solidFill>
                <a:latin typeface="Arial"/>
                <a:ea typeface="Arial"/>
                <a:cs typeface="Arial"/>
                <a:sym typeface="Arial"/>
              </a:rPr>
              <a:t> because the </a:t>
            </a:r>
            <a:r>
              <a:rPr b="0" i="0" lang="en-GB" sz="1050" u="none" cap="none" strike="noStrike">
                <a:solidFill>
                  <a:srgbClr val="4D4E53"/>
                </a:solidFill>
                <a:latin typeface="Consolas"/>
                <a:ea typeface="Consolas"/>
                <a:cs typeface="Consolas"/>
                <a:sym typeface="Consolas"/>
              </a:rPr>
              <a:t>myArray</a:t>
            </a:r>
            <a:r>
              <a:rPr b="0" i="0" lang="en-GB" sz="1050" u="none" cap="none" strike="noStrike">
                <a:solidFill>
                  <a:srgbClr val="4D4E53"/>
                </a:solidFill>
                <a:latin typeface="Arial"/>
                <a:ea typeface="Arial"/>
                <a:cs typeface="Arial"/>
                <a:sym typeface="Arial"/>
              </a:rPr>
              <a:t> element is undefined:</a:t>
            </a:r>
            <a:endParaRPr b="0" i="0" sz="1050" u="none" cap="none" strike="noStrike">
              <a:solidFill>
                <a:srgbClr val="4D4E53"/>
              </a:solidFill>
              <a:latin typeface="Arial"/>
              <a:ea typeface="Arial"/>
              <a:cs typeface="Arial"/>
              <a:sym typeface="Arial"/>
            </a:endParaRPr>
          </a:p>
          <a:p>
            <a:pPr indent="0" lvl="0" marL="0" marR="0" rtl="0" algn="l">
              <a:lnSpc>
                <a:spcPct val="100000"/>
              </a:lnSpc>
              <a:spcBef>
                <a:spcPts val="1800"/>
              </a:spcBef>
              <a:spcAft>
                <a:spcPts val="0"/>
              </a:spcAft>
              <a:buClr>
                <a:schemeClr val="dk1"/>
              </a:buClr>
              <a:buSzPts val="1050"/>
              <a:buFont typeface="Arial"/>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myArray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0077AA"/>
                </a:solidFill>
                <a:highlight>
                  <a:srgbClr val="FAFBFC"/>
                </a:highlight>
                <a:latin typeface="Consolas"/>
                <a:ea typeface="Consolas"/>
                <a:cs typeface="Consolas"/>
                <a:sym typeface="Consolas"/>
              </a:rPr>
              <a:t>if</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myArray</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990055"/>
                </a:solidFill>
                <a:highlight>
                  <a:srgbClr val="FAFBFC"/>
                </a:highlight>
                <a:latin typeface="Consolas"/>
                <a:ea typeface="Consolas"/>
                <a:cs typeface="Consolas"/>
                <a:sym typeface="Consolas"/>
              </a:rPr>
              <a:t>0</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DD4A68"/>
                </a:solidFill>
                <a:highlight>
                  <a:srgbClr val="FAFBFC"/>
                </a:highlight>
                <a:latin typeface="Consolas"/>
                <a:ea typeface="Consolas"/>
                <a:cs typeface="Consolas"/>
                <a:sym typeface="Consolas"/>
              </a:rPr>
              <a:t>myFunction</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chemeClr val="dk1"/>
              </a:buClr>
              <a:buSzPts val="1050"/>
              <a:buFont typeface="Arial"/>
              <a:buNone/>
            </a:pPr>
            <a:r>
              <a:rPr b="0" i="0" lang="en-GB" sz="1050" u="none" cap="none" strike="noStrike">
                <a:solidFill>
                  <a:srgbClr val="4D4E53"/>
                </a:solidFill>
                <a:latin typeface="Arial"/>
                <a:ea typeface="Arial"/>
                <a:cs typeface="Arial"/>
                <a:sym typeface="Arial"/>
              </a:rPr>
              <a:t>The </a:t>
            </a:r>
            <a:r>
              <a:rPr b="0" i="0" lang="en-GB" sz="1050" u="none" cap="none" strike="noStrike">
                <a:solidFill>
                  <a:srgbClr val="4D4E53"/>
                </a:solidFill>
                <a:latin typeface="Consolas"/>
                <a:ea typeface="Consolas"/>
                <a:cs typeface="Consolas"/>
                <a:sym typeface="Consolas"/>
              </a:rPr>
              <a:t>undefined</a:t>
            </a:r>
            <a:r>
              <a:rPr b="0" i="0" lang="en-GB" sz="1050" u="none" cap="none" strike="noStrike">
                <a:solidFill>
                  <a:srgbClr val="4D4E53"/>
                </a:solidFill>
                <a:latin typeface="Arial"/>
                <a:ea typeface="Arial"/>
                <a:cs typeface="Arial"/>
                <a:sym typeface="Arial"/>
              </a:rPr>
              <a:t> value converts to </a:t>
            </a:r>
            <a:r>
              <a:rPr b="0" i="0" lang="en-GB" sz="1050" u="none" cap="none" strike="noStrike">
                <a:solidFill>
                  <a:srgbClr val="4D4E53"/>
                </a:solidFill>
                <a:latin typeface="Consolas"/>
                <a:ea typeface="Consolas"/>
                <a:cs typeface="Consolas"/>
                <a:sym typeface="Consolas"/>
              </a:rPr>
              <a:t>NaN</a:t>
            </a:r>
            <a:r>
              <a:rPr b="0" i="0" lang="en-GB" sz="1050" u="none" cap="none" strike="noStrike">
                <a:solidFill>
                  <a:srgbClr val="4D4E53"/>
                </a:solidFill>
                <a:latin typeface="Arial"/>
                <a:ea typeface="Arial"/>
                <a:cs typeface="Arial"/>
                <a:sym typeface="Arial"/>
              </a:rPr>
              <a:t> when used in numeric context.</a:t>
            </a:r>
            <a:endParaRPr b="0" i="0" sz="1050" u="none" cap="none" strike="noStrike">
              <a:solidFill>
                <a:srgbClr val="4D4E53"/>
              </a:solidFill>
              <a:latin typeface="Arial"/>
              <a:ea typeface="Arial"/>
              <a:cs typeface="Arial"/>
              <a:sym typeface="Arial"/>
            </a:endParaRPr>
          </a:p>
          <a:p>
            <a:pPr indent="0" lvl="0" marL="0" marR="0" rtl="0" algn="l">
              <a:lnSpc>
                <a:spcPct val="100000"/>
              </a:lnSpc>
              <a:spcBef>
                <a:spcPts val="1800"/>
              </a:spcBef>
              <a:spcAft>
                <a:spcPts val="0"/>
              </a:spcAft>
              <a:buClr>
                <a:schemeClr val="dk1"/>
              </a:buClr>
              <a:buSzPts val="1050"/>
              <a:buFont typeface="Arial"/>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a</a:t>
            </a:r>
            <a:r>
              <a:rPr b="0" i="0" lang="en-GB" sz="1050" u="none" cap="none" strike="noStrike">
                <a:solidFill>
                  <a:srgbClr val="999999"/>
                </a:solidFill>
                <a:highlight>
                  <a:srgbClr val="FAFBFC"/>
                </a:highlight>
                <a:latin typeface="Consolas"/>
                <a:ea typeface="Consolas"/>
                <a:cs typeface="Consolas"/>
                <a:sym typeface="Consolas"/>
              </a:rPr>
              <a:t>;</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a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2</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Evaluates to NaN</a:t>
            </a:r>
            <a:endParaRPr b="0" i="0" sz="105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chemeClr val="dk1"/>
              </a:buClr>
              <a:buSzPts val="1050"/>
              <a:buFont typeface="Arial"/>
              <a:buNone/>
            </a:pPr>
            <a:r>
              <a:rPr b="0" i="0" lang="en-GB" sz="1050" u="none" cap="none" strike="noStrike">
                <a:solidFill>
                  <a:srgbClr val="4D4E53"/>
                </a:solidFill>
                <a:latin typeface="Arial"/>
                <a:ea typeface="Arial"/>
                <a:cs typeface="Arial"/>
                <a:sym typeface="Arial"/>
              </a:rPr>
              <a:t>When you evaluate a </a:t>
            </a:r>
            <a:r>
              <a:rPr b="0" i="0" lang="en-GB" sz="1050" u="sng" cap="none" strike="noStrike">
                <a:solidFill>
                  <a:schemeClr val="hlink"/>
                </a:solidFill>
                <a:latin typeface="Consolas"/>
                <a:ea typeface="Consolas"/>
                <a:cs typeface="Consolas"/>
                <a:sym typeface="Consolas"/>
                <a:hlinkClick r:id="rId3"/>
              </a:rPr>
              <a:t>null</a:t>
            </a:r>
            <a:r>
              <a:rPr b="0" i="0" lang="en-GB" sz="1050" u="none" cap="none" strike="noStrike">
                <a:solidFill>
                  <a:srgbClr val="4D4E53"/>
                </a:solidFill>
                <a:latin typeface="Arial"/>
                <a:ea typeface="Arial"/>
                <a:cs typeface="Arial"/>
                <a:sym typeface="Arial"/>
              </a:rPr>
              <a:t> variable, the null value behaves as 0 in numeric contexts and as false in boolean contexts. For example:</a:t>
            </a:r>
            <a:endParaRPr b="0" i="0" sz="1050" u="none" cap="none" strike="noStrike">
              <a:solidFill>
                <a:srgbClr val="4D4E53"/>
              </a:solidFill>
              <a:latin typeface="Arial"/>
              <a:ea typeface="Arial"/>
              <a:cs typeface="Arial"/>
              <a:sym typeface="Arial"/>
            </a:endParaRPr>
          </a:p>
          <a:p>
            <a:pPr indent="0" lvl="0" marL="0" marR="0" rtl="0" algn="l">
              <a:lnSpc>
                <a:spcPct val="100000"/>
              </a:lnSpc>
              <a:spcBef>
                <a:spcPts val="1800"/>
              </a:spcBef>
              <a:spcAft>
                <a:spcPts val="0"/>
              </a:spcAft>
              <a:buClr>
                <a:schemeClr val="dk1"/>
              </a:buClr>
              <a:buSzPts val="1050"/>
              <a:buFont typeface="Arial"/>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n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0077AA"/>
                </a:solidFill>
                <a:highlight>
                  <a:srgbClr val="FAFBFC"/>
                </a:highlight>
                <a:latin typeface="Consolas"/>
                <a:ea typeface="Consolas"/>
                <a:cs typeface="Consolas"/>
                <a:sym typeface="Consolas"/>
              </a:rPr>
              <a:t>null</a:t>
            </a:r>
            <a:r>
              <a:rPr b="0" i="0" lang="en-GB" sz="1050" u="none" cap="none" strike="noStrike">
                <a:solidFill>
                  <a:srgbClr val="999999"/>
                </a:solidFill>
                <a:highlight>
                  <a:srgbClr val="FAFBFC"/>
                </a:highlight>
                <a:latin typeface="Consolas"/>
                <a:ea typeface="Consolas"/>
                <a:cs typeface="Consolas"/>
                <a:sym typeface="Consolas"/>
              </a:rPr>
              <a:t>;</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console</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DD4A68"/>
                </a:solidFill>
                <a:highlight>
                  <a:srgbClr val="FAFBFC"/>
                </a:highlight>
                <a:latin typeface="Consolas"/>
                <a:ea typeface="Consolas"/>
                <a:cs typeface="Consolas"/>
                <a:sym typeface="Consolas"/>
              </a:rPr>
              <a:t>log</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n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32</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Will log 0 to the console</a:t>
            </a:r>
            <a:endParaRPr b="0" i="0" sz="105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chemeClr val="dk1"/>
              </a:buClr>
              <a:buSzPts val="1050"/>
              <a:buFont typeface="Arial"/>
              <a:buNone/>
            </a:pPr>
            <a:r>
              <a:t/>
            </a:r>
            <a:endParaRPr b="0" i="0" sz="1050" u="none" cap="none" strike="noStrike">
              <a:solidFill>
                <a:srgbClr val="4D4E53"/>
              </a:solidFill>
              <a:latin typeface="Arial"/>
              <a:ea typeface="Arial"/>
              <a:cs typeface="Arial"/>
              <a:sym typeface="Arial"/>
            </a:endParaRPr>
          </a:p>
          <a:p>
            <a:pPr indent="0" lvl="0" marL="0" marR="0" rtl="0" algn="l">
              <a:lnSpc>
                <a:spcPct val="100000"/>
              </a:lnSpc>
              <a:spcBef>
                <a:spcPts val="1500"/>
              </a:spcBef>
              <a:spcAft>
                <a:spcPts val="0"/>
              </a:spcAft>
              <a:buClr>
                <a:srgbClr val="000000"/>
              </a:buClr>
              <a:buSzPts val="3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3:notes"/>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75"/>
              <a:buFont typeface="Arial"/>
              <a:buNone/>
            </a:pPr>
            <a:r>
              <a:t/>
            </a:r>
            <a:endParaRPr b="0" i="0" sz="11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9: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11" name="Google Shape;511;p9: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12" name="Google Shape;512;p9: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rPr b="1" i="0" lang="en-GB" sz="1300" u="none" cap="none" strike="noStrike">
                <a:solidFill>
                  <a:srgbClr val="4D4E53"/>
                </a:solidFill>
                <a:highlight>
                  <a:srgbClr val="FFFFFF"/>
                </a:highlight>
                <a:latin typeface="Arial"/>
                <a:ea typeface="Arial"/>
                <a:cs typeface="Arial"/>
                <a:sym typeface="Arial"/>
              </a:rPr>
              <a:t>Data type conversion</a:t>
            </a:r>
            <a:endParaRPr b="1" i="0" sz="1300" u="none" cap="none" strike="noStrike">
              <a:solidFill>
                <a:srgbClr val="4D4E53"/>
              </a:solidFill>
              <a:highlight>
                <a:srgbClr val="FFFFFF"/>
              </a:highlight>
              <a:latin typeface="Arial"/>
              <a:ea typeface="Arial"/>
              <a:cs typeface="Arial"/>
              <a:sym typeface="Arial"/>
            </a:endParaRPr>
          </a:p>
          <a:p>
            <a:pPr indent="-295275" lvl="0" marL="457200" marR="0" rtl="0" algn="l">
              <a:lnSpc>
                <a:spcPct val="100000"/>
              </a:lnSpc>
              <a:spcBef>
                <a:spcPts val="900"/>
              </a:spcBef>
              <a:spcAft>
                <a:spcPts val="0"/>
              </a:spcAft>
              <a:buClr>
                <a:srgbClr val="4D4E53"/>
              </a:buClr>
              <a:buSzPts val="1002"/>
              <a:buFont typeface="Arial"/>
              <a:buChar char="●"/>
            </a:pPr>
            <a:r>
              <a:rPr b="0" i="0" lang="en-GB" sz="1050" u="none" cap="none" strike="noStrike">
                <a:solidFill>
                  <a:srgbClr val="4D4E53"/>
                </a:solidFill>
                <a:highlight>
                  <a:srgbClr val="FFFFFF"/>
                </a:highlight>
                <a:latin typeface="Arial"/>
                <a:ea typeface="Arial"/>
                <a:cs typeface="Arial"/>
                <a:sym typeface="Arial"/>
              </a:rPr>
              <a:t>JavaScript is a dynamically typed language. You don't have to specify the data type of a variable when you declare it.</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answer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42</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And later, you could assign the same variable a string value, for example: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4D4E53"/>
                </a:solidFill>
                <a:highlight>
                  <a:srgbClr val="FAFBFC"/>
                </a:highlight>
                <a:latin typeface="Consolas"/>
                <a:ea typeface="Consolas"/>
                <a:cs typeface="Consolas"/>
                <a:sym typeface="Consolas"/>
              </a:rPr>
              <a:t>answer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"Thanks for all the fish..."</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Because JavaScript is dynamically typed, this assignment does not cause an error message.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 expressions involving numeric and string values with the + operator, JavaScript converts numeric values to strings. For example, consider the following statements:</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4D4E53"/>
                </a:solidFill>
                <a:highlight>
                  <a:srgbClr val="FAFBFC"/>
                </a:highlight>
                <a:latin typeface="Consolas"/>
                <a:ea typeface="Consolas"/>
                <a:cs typeface="Consolas"/>
                <a:sym typeface="Consolas"/>
              </a:rPr>
              <a:t>x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"The answer is "</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42</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"The answer is 42"</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y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42</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 is the answer"</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"42 is the answer"</a:t>
            </a:r>
            <a:endParaRPr b="0" i="0" sz="105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 statements involving other operators, JavaScript does not convert numeric values to strings. For example: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669900"/>
                </a:solidFill>
                <a:highlight>
                  <a:srgbClr val="FAFBFC"/>
                </a:highlight>
                <a:latin typeface="Consolas"/>
                <a:ea typeface="Consolas"/>
                <a:cs typeface="Consolas"/>
                <a:sym typeface="Consolas"/>
              </a:rPr>
              <a:t>"37"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30</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669900"/>
                </a:solidFill>
                <a:highlight>
                  <a:srgbClr val="FAFBFC"/>
                </a:highlight>
                <a:latin typeface="Consolas"/>
                <a:ea typeface="Consolas"/>
                <a:cs typeface="Consolas"/>
                <a:sym typeface="Consolas"/>
              </a:rPr>
              <a:t>"37"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"377"</a:t>
            </a:r>
            <a:endParaRPr b="0" i="0" sz="105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Times New Roman"/>
              <a:buNone/>
            </a:pPr>
            <a:r>
              <a:t/>
            </a:r>
            <a:endParaRPr b="0" i="0" sz="1050" u="none" cap="none" strike="noStrike">
              <a:solidFill>
                <a:srgbClr val="4D4E53"/>
              </a:solidFill>
              <a:highlight>
                <a:srgbClr val="FFFFFF"/>
              </a:highlight>
              <a:latin typeface="Arial"/>
              <a:ea typeface="Arial"/>
              <a:cs typeface="Arial"/>
              <a:sym typeface="Arial"/>
            </a:endParaRPr>
          </a:p>
          <a:p>
            <a:pPr indent="-231775" lvl="0" marL="457200" marR="0" rtl="0" algn="l">
              <a:lnSpc>
                <a:spcPct val="100000"/>
              </a:lnSpc>
              <a:spcBef>
                <a:spcPts val="1500"/>
              </a:spcBef>
              <a:spcAft>
                <a:spcPts val="0"/>
              </a:spcAft>
              <a:buClr>
                <a:srgbClr val="4D4E53"/>
              </a:buClr>
              <a:buSzPts val="1002"/>
              <a:buFont typeface="Arial"/>
              <a:buNone/>
            </a:pPr>
            <a:r>
              <a:t/>
            </a:r>
            <a:endParaRPr b="0" i="0" sz="1050" u="none" cap="none" strike="noStrike">
              <a:solidFill>
                <a:srgbClr val="4D4E53"/>
              </a:solidFill>
              <a:highlight>
                <a:srgbClr val="FFFFFF"/>
              </a:highlight>
              <a:latin typeface="Arial"/>
              <a:ea typeface="Arial"/>
              <a:cs typeface="Arial"/>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b47e1a2aee_0_69: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20" name="Google Shape;520;gb47e1a2aee_0_69: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21" name="Google Shape;521;gb47e1a2aee_0_69: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rPr b="1" i="0" lang="en-GB" sz="1300" u="none" cap="none" strike="noStrike">
                <a:solidFill>
                  <a:srgbClr val="4D4E53"/>
                </a:solidFill>
                <a:highlight>
                  <a:srgbClr val="FFFFFF"/>
                </a:highlight>
                <a:latin typeface="Arial"/>
                <a:ea typeface="Arial"/>
                <a:cs typeface="Arial"/>
                <a:sym typeface="Arial"/>
              </a:rPr>
              <a:t>Data type conversion</a:t>
            </a:r>
            <a:endParaRPr b="1" i="0" sz="1300" u="none" cap="none" strike="noStrike">
              <a:solidFill>
                <a:srgbClr val="4D4E53"/>
              </a:solidFill>
              <a:highlight>
                <a:srgbClr val="FFFFFF"/>
              </a:highlight>
              <a:latin typeface="Arial"/>
              <a:ea typeface="Arial"/>
              <a:cs typeface="Arial"/>
              <a:sym typeface="Arial"/>
            </a:endParaRPr>
          </a:p>
          <a:p>
            <a:pPr indent="-295275" lvl="0" marL="457200" marR="0" rtl="0" algn="l">
              <a:lnSpc>
                <a:spcPct val="100000"/>
              </a:lnSpc>
              <a:spcBef>
                <a:spcPts val="900"/>
              </a:spcBef>
              <a:spcAft>
                <a:spcPts val="0"/>
              </a:spcAft>
              <a:buClr>
                <a:srgbClr val="4D4E53"/>
              </a:buClr>
              <a:buSzPts val="1002"/>
              <a:buFont typeface="Arial"/>
              <a:buChar char="●"/>
            </a:pPr>
            <a:r>
              <a:rPr b="0" i="0" lang="en-GB" sz="1050" u="none" cap="none" strike="noStrike">
                <a:solidFill>
                  <a:srgbClr val="4D4E53"/>
                </a:solidFill>
                <a:highlight>
                  <a:srgbClr val="FFFFFF"/>
                </a:highlight>
                <a:latin typeface="Arial"/>
                <a:ea typeface="Arial"/>
                <a:cs typeface="Arial"/>
                <a:sym typeface="Arial"/>
              </a:rPr>
              <a:t>JavaScript is a dynamically typed language. You don't have to specify the data type of a variable when you declare it.</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answer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42</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And later, you could assign the same variable a string value, for example: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4D4E53"/>
                </a:solidFill>
                <a:highlight>
                  <a:srgbClr val="FAFBFC"/>
                </a:highlight>
                <a:latin typeface="Consolas"/>
                <a:ea typeface="Consolas"/>
                <a:cs typeface="Consolas"/>
                <a:sym typeface="Consolas"/>
              </a:rPr>
              <a:t>answer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"Thanks for all the fish..."</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Because JavaScript is dynamically typed, this assignment does not cause an error message.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 expressions involving numeric and string values with the + operator, JavaScript converts numeric values to strings. For example, consider the following statements:</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4D4E53"/>
                </a:solidFill>
                <a:highlight>
                  <a:srgbClr val="FAFBFC"/>
                </a:highlight>
                <a:latin typeface="Consolas"/>
                <a:ea typeface="Consolas"/>
                <a:cs typeface="Consolas"/>
                <a:sym typeface="Consolas"/>
              </a:rPr>
              <a:t>x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"The answer is "</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42</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"The answer is 42"</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y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42</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 is the answer"</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"42 is the answer"</a:t>
            </a:r>
            <a:endParaRPr b="0" i="0" sz="105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 statements involving other operators, JavaScript does not convert numeric values to strings. For example: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669900"/>
                </a:solidFill>
                <a:highlight>
                  <a:srgbClr val="FAFBFC"/>
                </a:highlight>
                <a:latin typeface="Consolas"/>
                <a:ea typeface="Consolas"/>
                <a:cs typeface="Consolas"/>
                <a:sym typeface="Consolas"/>
              </a:rPr>
              <a:t>"37"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30</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669900"/>
                </a:solidFill>
                <a:highlight>
                  <a:srgbClr val="FAFBFC"/>
                </a:highlight>
                <a:latin typeface="Consolas"/>
                <a:ea typeface="Consolas"/>
                <a:cs typeface="Consolas"/>
                <a:sym typeface="Consolas"/>
              </a:rPr>
              <a:t>"37"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"377"</a:t>
            </a:r>
            <a:endParaRPr b="0" i="0" sz="105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Times New Roman"/>
              <a:buNone/>
            </a:pPr>
            <a:r>
              <a:t/>
            </a:r>
            <a:endParaRPr b="0" i="0" sz="1050" u="none" cap="none" strike="noStrike">
              <a:solidFill>
                <a:srgbClr val="4D4E53"/>
              </a:solidFill>
              <a:highlight>
                <a:srgbClr val="FFFFFF"/>
              </a:highlight>
              <a:latin typeface="Arial"/>
              <a:ea typeface="Arial"/>
              <a:cs typeface="Arial"/>
              <a:sym typeface="Arial"/>
            </a:endParaRPr>
          </a:p>
          <a:p>
            <a:pPr indent="-231775" lvl="0" marL="457200" marR="0" rtl="0" algn="l">
              <a:lnSpc>
                <a:spcPct val="100000"/>
              </a:lnSpc>
              <a:spcBef>
                <a:spcPts val="1500"/>
              </a:spcBef>
              <a:spcAft>
                <a:spcPts val="0"/>
              </a:spcAft>
              <a:buClr>
                <a:srgbClr val="4D4E53"/>
              </a:buClr>
              <a:buSzPts val="1002"/>
              <a:buFont typeface="Arial"/>
              <a:buNone/>
            </a:pPr>
            <a:r>
              <a:t/>
            </a:r>
            <a:endParaRPr b="0" i="0" sz="1050" u="none" cap="none" strike="noStrike">
              <a:solidFill>
                <a:srgbClr val="4D4E53"/>
              </a:solidFill>
              <a:highlight>
                <a:srgbClr val="FFFFFF"/>
              </a:highlight>
              <a:latin typeface="Arial"/>
              <a:ea typeface="Arial"/>
              <a:cs typeface="Arial"/>
              <a:sym typeface="Aria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b47e1a2aee_0_57: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29" name="Google Shape;529;gb47e1a2aee_0_57: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30" name="Google Shape;530;gb47e1a2aee_0_57: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100"/>
              <a:buFont typeface="Arial"/>
              <a:buNone/>
            </a:pPr>
            <a:r>
              <a:rPr b="1" i="0" lang="en-GB" sz="1300" u="none" cap="none" strike="noStrike">
                <a:solidFill>
                  <a:srgbClr val="4D4E53"/>
                </a:solidFill>
                <a:highlight>
                  <a:srgbClr val="FFFFFF"/>
                </a:highlight>
                <a:latin typeface="Arial"/>
                <a:ea typeface="Arial"/>
                <a:cs typeface="Arial"/>
                <a:sym typeface="Arial"/>
              </a:rPr>
              <a:t>Data type conversion</a:t>
            </a:r>
            <a:endParaRPr b="1" i="0" sz="1300" u="none" cap="none" strike="noStrike">
              <a:solidFill>
                <a:srgbClr val="4D4E53"/>
              </a:solidFill>
              <a:highlight>
                <a:srgbClr val="FFFFFF"/>
              </a:highlight>
              <a:latin typeface="Arial"/>
              <a:ea typeface="Arial"/>
              <a:cs typeface="Arial"/>
              <a:sym typeface="Arial"/>
            </a:endParaRPr>
          </a:p>
          <a:p>
            <a:pPr indent="-295275" lvl="0" marL="457200" marR="0" rtl="0" algn="l">
              <a:lnSpc>
                <a:spcPct val="100000"/>
              </a:lnSpc>
              <a:spcBef>
                <a:spcPts val="900"/>
              </a:spcBef>
              <a:spcAft>
                <a:spcPts val="0"/>
              </a:spcAft>
              <a:buClr>
                <a:srgbClr val="4D4E53"/>
              </a:buClr>
              <a:buSzPts val="1002"/>
              <a:buFont typeface="Arial"/>
              <a:buChar char="●"/>
            </a:pPr>
            <a:r>
              <a:rPr b="0" i="0" lang="en-GB" sz="1050" u="none" cap="none" strike="noStrike">
                <a:solidFill>
                  <a:srgbClr val="4D4E53"/>
                </a:solidFill>
                <a:highlight>
                  <a:srgbClr val="FFFFFF"/>
                </a:highlight>
                <a:latin typeface="Arial"/>
                <a:ea typeface="Arial"/>
                <a:cs typeface="Arial"/>
                <a:sym typeface="Arial"/>
              </a:rPr>
              <a:t>JavaScript is a dynamically typed language. You don't have to specify the data type of a variable when you declare it.</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answer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42</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And later, you could assign the same variable a string value, for example: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4D4E53"/>
                </a:solidFill>
                <a:highlight>
                  <a:srgbClr val="FAFBFC"/>
                </a:highlight>
                <a:latin typeface="Consolas"/>
                <a:ea typeface="Consolas"/>
                <a:cs typeface="Consolas"/>
                <a:sym typeface="Consolas"/>
              </a:rPr>
              <a:t>answer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"Thanks for all the fish..."</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Because JavaScript is dynamically typed, this assignment does not cause an error message.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 expressions involving numeric and string values with the + operator, JavaScript converts numeric values to strings. For example, consider the following statements:</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4D4E53"/>
                </a:solidFill>
                <a:highlight>
                  <a:srgbClr val="FAFBFC"/>
                </a:highlight>
                <a:latin typeface="Consolas"/>
                <a:ea typeface="Consolas"/>
                <a:cs typeface="Consolas"/>
                <a:sym typeface="Consolas"/>
              </a:rPr>
              <a:t>x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"The answer is "</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42</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"The answer is 42"</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y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42</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 is the answer"</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"42 is the answer"</a:t>
            </a:r>
            <a:endParaRPr b="0" i="0" sz="105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 statements involving other operators, JavaScript does not convert numeric values to strings. For example: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Consolas"/>
              <a:buNone/>
            </a:pPr>
            <a:r>
              <a:rPr b="0" i="0" lang="en-GB" sz="1050" u="none" cap="none" strike="noStrike">
                <a:solidFill>
                  <a:srgbClr val="669900"/>
                </a:solidFill>
                <a:highlight>
                  <a:srgbClr val="FAFBFC"/>
                </a:highlight>
                <a:latin typeface="Consolas"/>
                <a:ea typeface="Consolas"/>
                <a:cs typeface="Consolas"/>
                <a:sym typeface="Consolas"/>
              </a:rPr>
              <a:t>"37"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30</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669900"/>
                </a:solidFill>
                <a:highlight>
                  <a:srgbClr val="FAFBFC"/>
                </a:highlight>
                <a:latin typeface="Consolas"/>
                <a:ea typeface="Consolas"/>
                <a:cs typeface="Consolas"/>
                <a:sym typeface="Consolas"/>
              </a:rPr>
              <a:t>"37"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7</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708090"/>
                </a:solidFill>
                <a:highlight>
                  <a:srgbClr val="FAFBFC"/>
                </a:highlight>
                <a:latin typeface="Consolas"/>
                <a:ea typeface="Consolas"/>
                <a:cs typeface="Consolas"/>
                <a:sym typeface="Consolas"/>
              </a:rPr>
              <a:t>// "377"</a:t>
            </a:r>
            <a:endParaRPr b="0" i="0" sz="105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Times New Roman"/>
              <a:buNone/>
            </a:pPr>
            <a:r>
              <a:t/>
            </a:r>
            <a:endParaRPr b="0" i="0" sz="1050" u="none" cap="none" strike="noStrike">
              <a:solidFill>
                <a:srgbClr val="4D4E53"/>
              </a:solidFill>
              <a:highlight>
                <a:srgbClr val="FFFFFF"/>
              </a:highlight>
              <a:latin typeface="Arial"/>
              <a:ea typeface="Arial"/>
              <a:cs typeface="Arial"/>
              <a:sym typeface="Arial"/>
            </a:endParaRPr>
          </a:p>
          <a:p>
            <a:pPr indent="-231775" lvl="0" marL="457200" marR="0" rtl="0" algn="l">
              <a:lnSpc>
                <a:spcPct val="100000"/>
              </a:lnSpc>
              <a:spcBef>
                <a:spcPts val="1500"/>
              </a:spcBef>
              <a:spcAft>
                <a:spcPts val="0"/>
              </a:spcAft>
              <a:buClr>
                <a:srgbClr val="4D4E53"/>
              </a:buClr>
              <a:buSzPts val="1002"/>
              <a:buFont typeface="Arial"/>
              <a:buNone/>
            </a:pPr>
            <a:r>
              <a:t/>
            </a:r>
            <a:endParaRPr b="0" i="0" sz="1050" u="none" cap="none" strike="noStrike">
              <a:solidFill>
                <a:srgbClr val="4D4E53"/>
              </a:solidFill>
              <a:highlight>
                <a:srgbClr val="FFFFFF"/>
              </a:highlight>
              <a:latin typeface="Arial"/>
              <a:ea typeface="Arial"/>
              <a:cs typeface="Arial"/>
              <a:sym typeface="Aria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p10: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38" name="Google Shape;538;p10: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39" name="Google Shape;539;p10: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100"/>
              <a:buFont typeface="Arial"/>
              <a:buNone/>
            </a:pPr>
            <a:r>
              <a:rPr b="0" i="0" lang="en-GB" sz="700" u="none" cap="none" strike="noStrike">
                <a:solidFill>
                  <a:srgbClr val="4D4E53"/>
                </a:solidFill>
                <a:highlight>
                  <a:srgbClr val="FFFFFF"/>
                </a:highlight>
                <a:latin typeface="Arial"/>
                <a:ea typeface="Arial"/>
                <a:cs typeface="Arial"/>
                <a:sym typeface="Arial"/>
              </a:rPr>
              <a:t>There are global fundamental functions like parseInt() and parseFloat()</a:t>
            </a:r>
            <a:endParaRPr b="0" i="0" sz="70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1" i="0" lang="en-GB" sz="700" u="none" cap="none" strike="noStrike">
                <a:solidFill>
                  <a:srgbClr val="4D4E53"/>
                </a:solidFill>
                <a:highlight>
                  <a:srgbClr val="FFFFFF"/>
                </a:highlight>
                <a:latin typeface="Arial"/>
                <a:ea typeface="Arial"/>
                <a:cs typeface="Arial"/>
                <a:sym typeface="Arial"/>
              </a:rPr>
              <a:t>Converting strings to numbers</a:t>
            </a:r>
            <a:endParaRPr b="1" i="0" sz="70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700" u="none" cap="none" strike="noStrike">
                <a:solidFill>
                  <a:srgbClr val="4D4E53"/>
                </a:solidFill>
                <a:highlight>
                  <a:srgbClr val="FFFFFF"/>
                </a:highlight>
                <a:latin typeface="Arial"/>
                <a:ea typeface="Arial"/>
                <a:cs typeface="Arial"/>
                <a:sym typeface="Arial"/>
              </a:rPr>
              <a:t>In the case that a value representing a number is in memory as a string, there are methods for conversion.</a:t>
            </a:r>
            <a:endParaRPr b="0" i="0" sz="700" u="none" cap="none" strike="noStrike">
              <a:solidFill>
                <a:srgbClr val="4D4E53"/>
              </a:solidFill>
              <a:highlight>
                <a:srgbClr val="FFFFFF"/>
              </a:highlight>
              <a:latin typeface="Arial"/>
              <a:ea typeface="Arial"/>
              <a:cs typeface="Arial"/>
              <a:sym typeface="Arial"/>
            </a:endParaRPr>
          </a:p>
          <a:p>
            <a:pPr indent="-273050" lvl="0" marL="457200" marR="0" rtl="0" algn="l">
              <a:lnSpc>
                <a:spcPct val="100000"/>
              </a:lnSpc>
              <a:spcBef>
                <a:spcPts val="0"/>
              </a:spcBef>
              <a:spcAft>
                <a:spcPts val="0"/>
              </a:spcAft>
              <a:buClr>
                <a:srgbClr val="4D4E53"/>
              </a:buClr>
              <a:buSzPts val="700"/>
              <a:buFont typeface="Arial"/>
              <a:buChar char="●"/>
            </a:pPr>
            <a:r>
              <a:rPr b="0" i="0" lang="en-GB" sz="700" u="sng" cap="none" strike="noStrike">
                <a:solidFill>
                  <a:schemeClr val="hlink"/>
                </a:solidFill>
                <a:highlight>
                  <a:srgbClr val="FFFFFF"/>
                </a:highlight>
                <a:latin typeface="Consolas"/>
                <a:ea typeface="Consolas"/>
                <a:cs typeface="Consolas"/>
                <a:sym typeface="Consolas"/>
                <a:hlinkClick r:id="rId2"/>
              </a:rPr>
              <a:t>parseInt()</a:t>
            </a:r>
            <a:endParaRPr b="0" i="0" sz="700" u="sng" cap="none" strike="noStrike">
              <a:solidFill>
                <a:schemeClr val="hlink"/>
              </a:solidFill>
              <a:highlight>
                <a:srgbClr val="FFFFFF"/>
              </a:highlight>
              <a:latin typeface="Consolas"/>
              <a:ea typeface="Consolas"/>
              <a:cs typeface="Consolas"/>
              <a:sym typeface="Consolas"/>
            </a:endParaRPr>
          </a:p>
          <a:p>
            <a:pPr indent="-273050" lvl="0" marL="457200" marR="0" rtl="0" algn="l">
              <a:lnSpc>
                <a:spcPct val="100000"/>
              </a:lnSpc>
              <a:spcBef>
                <a:spcPts val="0"/>
              </a:spcBef>
              <a:spcAft>
                <a:spcPts val="0"/>
              </a:spcAft>
              <a:buClr>
                <a:srgbClr val="4D4E53"/>
              </a:buClr>
              <a:buSzPts val="700"/>
              <a:buFont typeface="Arial"/>
              <a:buChar char="●"/>
            </a:pPr>
            <a:r>
              <a:rPr b="0" i="0" lang="en-GB" sz="700" u="sng" cap="none" strike="noStrike">
                <a:solidFill>
                  <a:schemeClr val="hlink"/>
                </a:solidFill>
                <a:highlight>
                  <a:srgbClr val="FFFFFF"/>
                </a:highlight>
                <a:latin typeface="Consolas"/>
                <a:ea typeface="Consolas"/>
                <a:cs typeface="Consolas"/>
                <a:sym typeface="Consolas"/>
                <a:hlinkClick r:id="rId3"/>
              </a:rPr>
              <a:t>parseFloat()</a:t>
            </a:r>
            <a:endParaRPr b="0" i="0" sz="700" u="sng" cap="none" strike="noStrike">
              <a:solidFill>
                <a:schemeClr val="hlink"/>
              </a:solidFill>
              <a:highlight>
                <a:srgbClr val="FFFFFF"/>
              </a:highlight>
              <a:latin typeface="Consolas"/>
              <a:ea typeface="Consolas"/>
              <a:cs typeface="Consolas"/>
              <a:sym typeface="Consolas"/>
            </a:endParaRPr>
          </a:p>
          <a:p>
            <a:pPr indent="0" lvl="0" marL="0" marR="0" rtl="0" algn="l">
              <a:lnSpc>
                <a:spcPct val="100000"/>
              </a:lnSpc>
              <a:spcBef>
                <a:spcPts val="0"/>
              </a:spcBef>
              <a:spcAft>
                <a:spcPts val="0"/>
              </a:spcAft>
              <a:buClr>
                <a:schemeClr val="dk1"/>
              </a:buClr>
              <a:buSzPts val="1100"/>
              <a:buFont typeface="Arial"/>
              <a:buNone/>
            </a:pPr>
            <a:r>
              <a:rPr b="0" i="0" lang="en-GB" sz="700" u="none" cap="none" strike="noStrike">
                <a:solidFill>
                  <a:srgbClr val="4D4E53"/>
                </a:solidFill>
                <a:highlight>
                  <a:srgbClr val="FFFFFF"/>
                </a:highlight>
                <a:latin typeface="Consolas"/>
                <a:ea typeface="Consolas"/>
                <a:cs typeface="Consolas"/>
                <a:sym typeface="Consolas"/>
              </a:rPr>
              <a:t>parseInt</a:t>
            </a:r>
            <a:r>
              <a:rPr b="0" i="0" lang="en-GB" sz="700" u="none" cap="none" strike="noStrike">
                <a:solidFill>
                  <a:srgbClr val="4D4E53"/>
                </a:solidFill>
                <a:highlight>
                  <a:srgbClr val="FFFFFF"/>
                </a:highlight>
                <a:latin typeface="Arial"/>
                <a:ea typeface="Arial"/>
                <a:cs typeface="Arial"/>
                <a:sym typeface="Arial"/>
              </a:rPr>
              <a:t> will only return whole numbers, so its use is diminished for decimals. Additionally, a best practice for </a:t>
            </a:r>
            <a:r>
              <a:rPr b="0" i="0" lang="en-GB" sz="700" u="none" cap="none" strike="noStrike">
                <a:solidFill>
                  <a:srgbClr val="4D4E53"/>
                </a:solidFill>
                <a:highlight>
                  <a:srgbClr val="FFFFFF"/>
                </a:highlight>
                <a:latin typeface="Consolas"/>
                <a:ea typeface="Consolas"/>
                <a:cs typeface="Consolas"/>
                <a:sym typeface="Consolas"/>
              </a:rPr>
              <a:t>parseInt</a:t>
            </a:r>
            <a:r>
              <a:rPr b="0" i="0" lang="en-GB" sz="700" u="none" cap="none" strike="noStrike">
                <a:solidFill>
                  <a:srgbClr val="4D4E53"/>
                </a:solidFill>
                <a:highlight>
                  <a:srgbClr val="FFFFFF"/>
                </a:highlight>
                <a:latin typeface="Arial"/>
                <a:ea typeface="Arial"/>
                <a:cs typeface="Arial"/>
                <a:sym typeface="Arial"/>
              </a:rPr>
              <a:t> is to always include the radix parameter. The radix parameter is used to specify which numerical system is to be used.</a:t>
            </a:r>
            <a:endParaRPr b="0" i="0" sz="70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700" u="none" cap="none" strike="noStrike">
                <a:solidFill>
                  <a:srgbClr val="4D4E53"/>
                </a:solidFill>
                <a:highlight>
                  <a:srgbClr val="FFFFFF"/>
                </a:highlight>
                <a:latin typeface="Arial"/>
                <a:ea typeface="Arial"/>
                <a:cs typeface="Arial"/>
                <a:sym typeface="Arial"/>
              </a:rPr>
              <a:t>An alternative method of retrieving a number from a string is with the </a:t>
            </a:r>
            <a:r>
              <a:rPr b="0" i="0" lang="en-GB" sz="700" u="none" cap="none" strike="noStrike">
                <a:solidFill>
                  <a:srgbClr val="4D4E53"/>
                </a:solidFill>
                <a:highlight>
                  <a:srgbClr val="FFFFFF"/>
                </a:highlight>
                <a:latin typeface="Consolas"/>
                <a:ea typeface="Consolas"/>
                <a:cs typeface="Consolas"/>
                <a:sym typeface="Consolas"/>
              </a:rPr>
              <a:t>+</a:t>
            </a:r>
            <a:r>
              <a:rPr b="0" i="0" lang="en-GB" sz="700" u="none" cap="none" strike="noStrike">
                <a:solidFill>
                  <a:srgbClr val="4D4E53"/>
                </a:solidFill>
                <a:highlight>
                  <a:srgbClr val="FFFFFF"/>
                </a:highlight>
                <a:latin typeface="Arial"/>
                <a:ea typeface="Arial"/>
                <a:cs typeface="Arial"/>
                <a:sym typeface="Arial"/>
              </a:rPr>
              <a:t> (unary plus) operator:</a:t>
            </a:r>
            <a:endParaRPr b="0" i="0" sz="70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GB" sz="700" u="none" cap="none" strike="noStrike">
                <a:solidFill>
                  <a:srgbClr val="669900"/>
                </a:solidFill>
                <a:highlight>
                  <a:srgbClr val="FAFBFC"/>
                </a:highlight>
                <a:latin typeface="Consolas"/>
                <a:ea typeface="Consolas"/>
                <a:cs typeface="Consolas"/>
                <a:sym typeface="Consolas"/>
              </a:rPr>
              <a:t>"1.1"</a:t>
            </a:r>
            <a:r>
              <a:rPr b="0" i="0" lang="en-GB" sz="700" u="none" cap="none" strike="noStrike">
                <a:solidFill>
                  <a:srgbClr val="4D4E53"/>
                </a:solidFill>
                <a:highlight>
                  <a:srgbClr val="FAFBFC"/>
                </a:highlight>
                <a:latin typeface="Consolas"/>
                <a:ea typeface="Consolas"/>
                <a:cs typeface="Consolas"/>
                <a:sym typeface="Consolas"/>
              </a:rPr>
              <a:t> </a:t>
            </a:r>
            <a:r>
              <a:rPr b="0" i="0" lang="en-GB" sz="700" u="none" cap="none" strike="noStrike">
                <a:solidFill>
                  <a:srgbClr val="A67F59"/>
                </a:solidFill>
                <a:highlight>
                  <a:srgbClr val="FAFBFC"/>
                </a:highlight>
                <a:latin typeface="Consolas"/>
                <a:ea typeface="Consolas"/>
                <a:cs typeface="Consolas"/>
                <a:sym typeface="Consolas"/>
              </a:rPr>
              <a:t>+</a:t>
            </a:r>
            <a:r>
              <a:rPr b="0" i="0" lang="en-GB" sz="700" u="none" cap="none" strike="noStrike">
                <a:solidFill>
                  <a:srgbClr val="4D4E53"/>
                </a:solidFill>
                <a:highlight>
                  <a:srgbClr val="FAFBFC"/>
                </a:highlight>
                <a:latin typeface="Consolas"/>
                <a:ea typeface="Consolas"/>
                <a:cs typeface="Consolas"/>
                <a:sym typeface="Consolas"/>
              </a:rPr>
              <a:t> </a:t>
            </a:r>
            <a:r>
              <a:rPr b="0" i="0" lang="en-GB" sz="700" u="none" cap="none" strike="noStrike">
                <a:solidFill>
                  <a:srgbClr val="669900"/>
                </a:solidFill>
                <a:highlight>
                  <a:srgbClr val="FAFBFC"/>
                </a:highlight>
                <a:latin typeface="Consolas"/>
                <a:ea typeface="Consolas"/>
                <a:cs typeface="Consolas"/>
                <a:sym typeface="Consolas"/>
              </a:rPr>
              <a:t>"1.1"</a:t>
            </a:r>
            <a:r>
              <a:rPr b="0" i="0" lang="en-GB" sz="700" u="none" cap="none" strike="noStrike">
                <a:solidFill>
                  <a:srgbClr val="4D4E53"/>
                </a:solidFill>
                <a:highlight>
                  <a:srgbClr val="FAFBFC"/>
                </a:highlight>
                <a:latin typeface="Consolas"/>
                <a:ea typeface="Consolas"/>
                <a:cs typeface="Consolas"/>
                <a:sym typeface="Consolas"/>
              </a:rPr>
              <a:t> </a:t>
            </a:r>
            <a:r>
              <a:rPr b="0" i="0" lang="en-GB" sz="700" u="none" cap="none" strike="noStrike">
                <a:solidFill>
                  <a:srgbClr val="A67F59"/>
                </a:solidFill>
                <a:highlight>
                  <a:srgbClr val="FAFBFC"/>
                </a:highlight>
                <a:latin typeface="Consolas"/>
                <a:ea typeface="Consolas"/>
                <a:cs typeface="Consolas"/>
                <a:sym typeface="Consolas"/>
              </a:rPr>
              <a:t>=</a:t>
            </a:r>
            <a:r>
              <a:rPr b="0" i="0" lang="en-GB" sz="700" u="none" cap="none" strike="noStrike">
                <a:solidFill>
                  <a:srgbClr val="4D4E53"/>
                </a:solidFill>
                <a:highlight>
                  <a:srgbClr val="FAFBFC"/>
                </a:highlight>
                <a:latin typeface="Consolas"/>
                <a:ea typeface="Consolas"/>
                <a:cs typeface="Consolas"/>
                <a:sym typeface="Consolas"/>
              </a:rPr>
              <a:t> </a:t>
            </a:r>
            <a:r>
              <a:rPr b="0" i="0" lang="en-GB" sz="700" u="none" cap="none" strike="noStrike">
                <a:solidFill>
                  <a:srgbClr val="669900"/>
                </a:solidFill>
                <a:highlight>
                  <a:srgbClr val="FAFBFC"/>
                </a:highlight>
                <a:latin typeface="Consolas"/>
                <a:ea typeface="Consolas"/>
                <a:cs typeface="Consolas"/>
                <a:sym typeface="Consolas"/>
              </a:rPr>
              <a:t>"1.11.1"</a:t>
            </a:r>
            <a:br>
              <a:rPr b="0" i="0" lang="en-GB" sz="700" u="none" cap="none" strike="noStrike">
                <a:solidFill>
                  <a:srgbClr val="4D4E53"/>
                </a:solidFill>
                <a:highlight>
                  <a:srgbClr val="FAFBFC"/>
                </a:highlight>
                <a:latin typeface="Consolas"/>
                <a:ea typeface="Consolas"/>
                <a:cs typeface="Consolas"/>
                <a:sym typeface="Consolas"/>
              </a:rPr>
            </a:br>
            <a:r>
              <a:rPr b="0" i="0" lang="en-GB" sz="700" u="none" cap="none" strike="noStrike">
                <a:solidFill>
                  <a:srgbClr val="999999"/>
                </a:solidFill>
                <a:highlight>
                  <a:srgbClr val="FAFBFC"/>
                </a:highlight>
                <a:latin typeface="Consolas"/>
                <a:ea typeface="Consolas"/>
                <a:cs typeface="Consolas"/>
                <a:sym typeface="Consolas"/>
              </a:rPr>
              <a:t>(</a:t>
            </a:r>
            <a:r>
              <a:rPr b="0" i="0" lang="en-GB" sz="700" u="none" cap="none" strike="noStrike">
                <a:solidFill>
                  <a:srgbClr val="A67F59"/>
                </a:solidFill>
                <a:highlight>
                  <a:srgbClr val="FAFBFC"/>
                </a:highlight>
                <a:latin typeface="Consolas"/>
                <a:ea typeface="Consolas"/>
                <a:cs typeface="Consolas"/>
                <a:sym typeface="Consolas"/>
              </a:rPr>
              <a:t>+</a:t>
            </a:r>
            <a:r>
              <a:rPr b="0" i="0" lang="en-GB" sz="700" u="none" cap="none" strike="noStrike">
                <a:solidFill>
                  <a:srgbClr val="669900"/>
                </a:solidFill>
                <a:highlight>
                  <a:srgbClr val="FAFBFC"/>
                </a:highlight>
                <a:latin typeface="Consolas"/>
                <a:ea typeface="Consolas"/>
                <a:cs typeface="Consolas"/>
                <a:sym typeface="Consolas"/>
              </a:rPr>
              <a:t>"1.1"</a:t>
            </a:r>
            <a:r>
              <a:rPr b="0" i="0" lang="en-GB" sz="700" u="none" cap="none" strike="noStrike">
                <a:solidFill>
                  <a:srgbClr val="999999"/>
                </a:solidFill>
                <a:highlight>
                  <a:srgbClr val="FAFBFC"/>
                </a:highlight>
                <a:latin typeface="Consolas"/>
                <a:ea typeface="Consolas"/>
                <a:cs typeface="Consolas"/>
                <a:sym typeface="Consolas"/>
              </a:rPr>
              <a:t>)</a:t>
            </a:r>
            <a:r>
              <a:rPr b="0" i="0" lang="en-GB" sz="700" u="none" cap="none" strike="noStrike">
                <a:solidFill>
                  <a:srgbClr val="4D4E53"/>
                </a:solidFill>
                <a:highlight>
                  <a:srgbClr val="FAFBFC"/>
                </a:highlight>
                <a:latin typeface="Consolas"/>
                <a:ea typeface="Consolas"/>
                <a:cs typeface="Consolas"/>
                <a:sym typeface="Consolas"/>
              </a:rPr>
              <a:t> </a:t>
            </a:r>
            <a:r>
              <a:rPr b="0" i="0" lang="en-GB" sz="700" u="none" cap="none" strike="noStrike">
                <a:solidFill>
                  <a:srgbClr val="A67F59"/>
                </a:solidFill>
                <a:highlight>
                  <a:srgbClr val="FAFBFC"/>
                </a:highlight>
                <a:latin typeface="Consolas"/>
                <a:ea typeface="Consolas"/>
                <a:cs typeface="Consolas"/>
                <a:sym typeface="Consolas"/>
              </a:rPr>
              <a:t>+</a:t>
            </a:r>
            <a:r>
              <a:rPr b="0" i="0" lang="en-GB" sz="700" u="none" cap="none" strike="noStrike">
                <a:solidFill>
                  <a:srgbClr val="4D4E53"/>
                </a:solidFill>
                <a:highlight>
                  <a:srgbClr val="FAFBFC"/>
                </a:highlight>
                <a:latin typeface="Consolas"/>
                <a:ea typeface="Consolas"/>
                <a:cs typeface="Consolas"/>
                <a:sym typeface="Consolas"/>
              </a:rPr>
              <a:t> </a:t>
            </a:r>
            <a:r>
              <a:rPr b="0" i="0" lang="en-GB" sz="700" u="none" cap="none" strike="noStrike">
                <a:solidFill>
                  <a:srgbClr val="999999"/>
                </a:solidFill>
                <a:highlight>
                  <a:srgbClr val="FAFBFC"/>
                </a:highlight>
                <a:latin typeface="Consolas"/>
                <a:ea typeface="Consolas"/>
                <a:cs typeface="Consolas"/>
                <a:sym typeface="Consolas"/>
              </a:rPr>
              <a:t>(</a:t>
            </a:r>
            <a:r>
              <a:rPr b="0" i="0" lang="en-GB" sz="700" u="none" cap="none" strike="noStrike">
                <a:solidFill>
                  <a:srgbClr val="A67F59"/>
                </a:solidFill>
                <a:highlight>
                  <a:srgbClr val="FAFBFC"/>
                </a:highlight>
                <a:latin typeface="Consolas"/>
                <a:ea typeface="Consolas"/>
                <a:cs typeface="Consolas"/>
                <a:sym typeface="Consolas"/>
              </a:rPr>
              <a:t>+</a:t>
            </a:r>
            <a:r>
              <a:rPr b="0" i="0" lang="en-GB" sz="700" u="none" cap="none" strike="noStrike">
                <a:solidFill>
                  <a:srgbClr val="669900"/>
                </a:solidFill>
                <a:highlight>
                  <a:srgbClr val="FAFBFC"/>
                </a:highlight>
                <a:latin typeface="Consolas"/>
                <a:ea typeface="Consolas"/>
                <a:cs typeface="Consolas"/>
                <a:sym typeface="Consolas"/>
              </a:rPr>
              <a:t>"1.1"</a:t>
            </a:r>
            <a:r>
              <a:rPr b="0" i="0" lang="en-GB" sz="700" u="none" cap="none" strike="noStrike">
                <a:solidFill>
                  <a:srgbClr val="999999"/>
                </a:solidFill>
                <a:highlight>
                  <a:srgbClr val="FAFBFC"/>
                </a:highlight>
                <a:latin typeface="Consolas"/>
                <a:ea typeface="Consolas"/>
                <a:cs typeface="Consolas"/>
                <a:sym typeface="Consolas"/>
              </a:rPr>
              <a:t>)</a:t>
            </a:r>
            <a:r>
              <a:rPr b="0" i="0" lang="en-GB" sz="700" u="none" cap="none" strike="noStrike">
                <a:solidFill>
                  <a:srgbClr val="4D4E53"/>
                </a:solidFill>
                <a:highlight>
                  <a:srgbClr val="FAFBFC"/>
                </a:highlight>
                <a:latin typeface="Consolas"/>
                <a:ea typeface="Consolas"/>
                <a:cs typeface="Consolas"/>
                <a:sym typeface="Consolas"/>
              </a:rPr>
              <a:t> </a:t>
            </a:r>
            <a:r>
              <a:rPr b="0" i="0" lang="en-GB" sz="700" u="none" cap="none" strike="noStrike">
                <a:solidFill>
                  <a:srgbClr val="A67F59"/>
                </a:solidFill>
                <a:highlight>
                  <a:srgbClr val="FAFBFC"/>
                </a:highlight>
                <a:latin typeface="Consolas"/>
                <a:ea typeface="Consolas"/>
                <a:cs typeface="Consolas"/>
                <a:sym typeface="Consolas"/>
              </a:rPr>
              <a:t>=</a:t>
            </a:r>
            <a:r>
              <a:rPr b="0" i="0" lang="en-GB" sz="700" u="none" cap="none" strike="noStrike">
                <a:solidFill>
                  <a:srgbClr val="4D4E53"/>
                </a:solidFill>
                <a:highlight>
                  <a:srgbClr val="FAFBFC"/>
                </a:highlight>
                <a:latin typeface="Consolas"/>
                <a:ea typeface="Consolas"/>
                <a:cs typeface="Consolas"/>
                <a:sym typeface="Consolas"/>
              </a:rPr>
              <a:t> </a:t>
            </a:r>
            <a:r>
              <a:rPr b="0" i="0" lang="en-GB" sz="700" u="none" cap="none" strike="noStrike">
                <a:solidFill>
                  <a:srgbClr val="990055"/>
                </a:solidFill>
                <a:highlight>
                  <a:srgbClr val="FAFBFC"/>
                </a:highlight>
                <a:latin typeface="Consolas"/>
                <a:ea typeface="Consolas"/>
                <a:cs typeface="Consolas"/>
                <a:sym typeface="Consolas"/>
              </a:rPr>
              <a:t>2.2</a:t>
            </a:r>
            <a:r>
              <a:rPr b="0" i="0" lang="en-GB" sz="700" u="none" cap="none" strike="noStrike">
                <a:solidFill>
                  <a:srgbClr val="4D4E53"/>
                </a:solidFill>
                <a:highlight>
                  <a:srgbClr val="FAFBFC"/>
                </a:highlight>
                <a:latin typeface="Consolas"/>
                <a:ea typeface="Consolas"/>
                <a:cs typeface="Consolas"/>
                <a:sym typeface="Consolas"/>
              </a:rPr>
              <a:t>   </a:t>
            </a:r>
            <a:br>
              <a:rPr b="0" i="0" lang="en-GB" sz="700" u="none" cap="none" strike="noStrike">
                <a:solidFill>
                  <a:srgbClr val="4D4E53"/>
                </a:solidFill>
                <a:highlight>
                  <a:srgbClr val="FAFBFC"/>
                </a:highlight>
                <a:latin typeface="Consolas"/>
                <a:ea typeface="Consolas"/>
                <a:cs typeface="Consolas"/>
                <a:sym typeface="Consolas"/>
              </a:rPr>
            </a:br>
            <a:r>
              <a:rPr b="0" i="0" lang="en-GB" sz="700" u="none" cap="none" strike="noStrike">
                <a:solidFill>
                  <a:srgbClr val="708090"/>
                </a:solidFill>
                <a:highlight>
                  <a:srgbClr val="FAFBFC"/>
                </a:highlight>
                <a:latin typeface="Consolas"/>
                <a:ea typeface="Consolas"/>
                <a:cs typeface="Consolas"/>
                <a:sym typeface="Consolas"/>
              </a:rPr>
              <a:t>// Note: the parentheses are added for clarity, not required.</a:t>
            </a:r>
            <a:endParaRPr b="0" i="0" sz="70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0"/>
              </a:spcBef>
              <a:spcAft>
                <a:spcPts val="0"/>
              </a:spcAft>
              <a:buClr>
                <a:srgbClr val="000000"/>
              </a:buClr>
              <a:buSzPts val="1100"/>
              <a:buFont typeface="Times New Roman"/>
              <a:buNone/>
            </a:pPr>
            <a:r>
              <a:t/>
            </a:r>
            <a:endParaRPr b="0" i="0" sz="700" u="none" cap="none" strike="noStrike">
              <a:solidFill>
                <a:srgbClr val="4D4E53"/>
              </a:solidFill>
              <a:highlight>
                <a:srgbClr val="FFFFFF"/>
              </a:highlight>
              <a:latin typeface="Arial"/>
              <a:ea typeface="Arial"/>
              <a:cs typeface="Arial"/>
              <a:sym typeface="Arial"/>
            </a:endParaRPr>
          </a:p>
          <a:p>
            <a:pPr indent="-228600" lvl="0" marL="457200" marR="0" rtl="0" algn="l">
              <a:lnSpc>
                <a:spcPct val="100000"/>
              </a:lnSpc>
              <a:spcBef>
                <a:spcPts val="0"/>
              </a:spcBef>
              <a:spcAft>
                <a:spcPts val="0"/>
              </a:spcAft>
              <a:buClr>
                <a:srgbClr val="4D4E53"/>
              </a:buClr>
              <a:buSzPts val="700"/>
              <a:buFont typeface="Arial"/>
              <a:buNone/>
            </a:pPr>
            <a:r>
              <a:t/>
            </a:r>
            <a:endParaRPr b="0" i="0" sz="700" u="none" cap="none" strike="noStrike">
              <a:solidFill>
                <a:srgbClr val="4D4E53"/>
              </a:solidFill>
              <a:highlight>
                <a:srgbClr val="FFFFFF"/>
              </a:highlight>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11: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47" name="Google Shape;547;p11: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48" name="Google Shape;548;p11: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100"/>
              <a:buFont typeface="Arial"/>
              <a:buNone/>
            </a:pPr>
            <a:r>
              <a:rPr b="1" i="0" lang="en-GB" sz="1300" u="none" cap="none" strike="noStrike">
                <a:solidFill>
                  <a:srgbClr val="4D4E53"/>
                </a:solidFill>
                <a:highlight>
                  <a:srgbClr val="FFFFFF"/>
                </a:highlight>
                <a:latin typeface="Arial"/>
                <a:ea typeface="Arial"/>
                <a:cs typeface="Arial"/>
                <a:sym typeface="Arial"/>
              </a:rPr>
              <a:t>Converting strings to numbers</a:t>
            </a:r>
            <a:endParaRPr b="1" i="0" sz="1300" u="none" cap="none" strike="noStrike">
              <a:solidFill>
                <a:srgbClr val="4D4E53"/>
              </a:solidFill>
              <a:highlight>
                <a:srgbClr val="FFFFFF"/>
              </a:highlight>
              <a:latin typeface="Arial"/>
              <a:ea typeface="Arial"/>
              <a:cs typeface="Arial"/>
              <a:sym typeface="Arial"/>
            </a:endParaRPr>
          </a:p>
          <a:p>
            <a:pPr indent="0" lvl="0" marL="0" marR="0" rtl="0" algn="l">
              <a:lnSpc>
                <a:spcPct val="150000"/>
              </a:lnSpc>
              <a:spcBef>
                <a:spcPts val="900"/>
              </a:spcBef>
              <a:spcAft>
                <a:spcPts val="0"/>
              </a:spcAft>
              <a:buClr>
                <a:schemeClr val="dk1"/>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 the case that a value representing a number is in memory as a string, there are methods for conversion.</a:t>
            </a:r>
            <a:endParaRPr b="0" i="0" sz="1050" u="none" cap="none" strike="noStrike">
              <a:solidFill>
                <a:srgbClr val="4D4E53"/>
              </a:solidFill>
              <a:highlight>
                <a:srgbClr val="FFFFFF"/>
              </a:highlight>
              <a:latin typeface="Arial"/>
              <a:ea typeface="Arial"/>
              <a:cs typeface="Arial"/>
              <a:sym typeface="Arial"/>
            </a:endParaRPr>
          </a:p>
          <a:p>
            <a:pPr indent="-295275" lvl="0" marL="457200" marR="0" rtl="0" algn="l">
              <a:lnSpc>
                <a:spcPct val="150000"/>
              </a:lnSpc>
              <a:spcBef>
                <a:spcPts val="1800"/>
              </a:spcBef>
              <a:spcAft>
                <a:spcPts val="0"/>
              </a:spcAft>
              <a:buClr>
                <a:srgbClr val="4D4E53"/>
              </a:buClr>
              <a:buSzPts val="1002"/>
              <a:buFont typeface="Arial"/>
              <a:buChar char="●"/>
            </a:pPr>
            <a:r>
              <a:rPr b="0" i="0" lang="en-GB" sz="1050" u="sng" cap="none" strike="noStrike">
                <a:solidFill>
                  <a:schemeClr val="hlink"/>
                </a:solidFill>
                <a:highlight>
                  <a:srgbClr val="FFFFFF"/>
                </a:highlight>
                <a:latin typeface="Consolas"/>
                <a:ea typeface="Consolas"/>
                <a:cs typeface="Consolas"/>
                <a:sym typeface="Consolas"/>
                <a:hlinkClick r:id="rId2"/>
              </a:rPr>
              <a:t>parseInt()</a:t>
            </a:r>
            <a:endParaRPr b="0" i="0" sz="1050" u="sng" cap="none" strike="noStrike">
              <a:solidFill>
                <a:schemeClr val="hlink"/>
              </a:solidFill>
              <a:highlight>
                <a:srgbClr val="FFFFFF"/>
              </a:highlight>
              <a:latin typeface="Consolas"/>
              <a:ea typeface="Consolas"/>
              <a:cs typeface="Consolas"/>
              <a:sym typeface="Consolas"/>
            </a:endParaRPr>
          </a:p>
          <a:p>
            <a:pPr indent="-295275" lvl="0" marL="457200" marR="0" rtl="0" algn="l">
              <a:lnSpc>
                <a:spcPct val="150000"/>
              </a:lnSpc>
              <a:spcBef>
                <a:spcPts val="2300"/>
              </a:spcBef>
              <a:spcAft>
                <a:spcPts val="0"/>
              </a:spcAft>
              <a:buClr>
                <a:srgbClr val="4D4E53"/>
              </a:buClr>
              <a:buSzPts val="1002"/>
              <a:buFont typeface="Arial"/>
              <a:buChar char="●"/>
            </a:pPr>
            <a:r>
              <a:rPr b="0" i="0" lang="en-GB" sz="1050" u="sng" cap="none" strike="noStrike">
                <a:solidFill>
                  <a:schemeClr val="hlink"/>
                </a:solidFill>
                <a:highlight>
                  <a:srgbClr val="FFFFFF"/>
                </a:highlight>
                <a:latin typeface="Consolas"/>
                <a:ea typeface="Consolas"/>
                <a:cs typeface="Consolas"/>
                <a:sym typeface="Consolas"/>
                <a:hlinkClick r:id="rId3"/>
              </a:rPr>
              <a:t>parseFloat()</a:t>
            </a:r>
            <a:endParaRPr b="0" i="0" sz="1050" u="sng" cap="none" strike="noStrike">
              <a:solidFill>
                <a:schemeClr val="hlink"/>
              </a:solidFill>
              <a:highlight>
                <a:srgbClr val="FFFFFF"/>
              </a:highlight>
              <a:latin typeface="Consolas"/>
              <a:ea typeface="Consolas"/>
              <a:cs typeface="Consolas"/>
              <a:sym typeface="Consolas"/>
            </a:endParaRPr>
          </a:p>
          <a:p>
            <a:pPr indent="0" lvl="0" marL="0" marR="0" rtl="0" algn="l">
              <a:lnSpc>
                <a:spcPct val="150000"/>
              </a:lnSpc>
              <a:spcBef>
                <a:spcPts val="2300"/>
              </a:spcBef>
              <a:spcAft>
                <a:spcPts val="0"/>
              </a:spcAft>
              <a:buClr>
                <a:schemeClr val="dk1"/>
              </a:buClr>
              <a:buSzPts val="1050"/>
              <a:buFont typeface="Consolas"/>
              <a:buNone/>
            </a:pPr>
            <a:r>
              <a:rPr b="0" i="0" lang="en-GB" sz="1050" u="none" cap="none" strike="noStrike">
                <a:solidFill>
                  <a:srgbClr val="4D4E53"/>
                </a:solidFill>
                <a:highlight>
                  <a:srgbClr val="FFFFFF"/>
                </a:highlight>
                <a:latin typeface="Consolas"/>
                <a:ea typeface="Consolas"/>
                <a:cs typeface="Consolas"/>
                <a:sym typeface="Consolas"/>
              </a:rPr>
              <a:t>parseInt</a:t>
            </a:r>
            <a:r>
              <a:rPr b="0" i="0" lang="en-GB" sz="1050" u="none" cap="none" strike="noStrike">
                <a:solidFill>
                  <a:srgbClr val="4D4E53"/>
                </a:solidFill>
                <a:highlight>
                  <a:srgbClr val="FFFFFF"/>
                </a:highlight>
                <a:latin typeface="Arial"/>
                <a:ea typeface="Arial"/>
                <a:cs typeface="Arial"/>
                <a:sym typeface="Arial"/>
              </a:rPr>
              <a:t> will only return whole numbers, so its use is diminished for decimals. Additionally, a best practice for </a:t>
            </a:r>
            <a:r>
              <a:rPr b="0" i="0" lang="en-GB" sz="1050" u="none" cap="none" strike="noStrike">
                <a:solidFill>
                  <a:srgbClr val="4D4E53"/>
                </a:solidFill>
                <a:highlight>
                  <a:srgbClr val="FFFFFF"/>
                </a:highlight>
                <a:latin typeface="Consolas"/>
                <a:ea typeface="Consolas"/>
                <a:cs typeface="Consolas"/>
                <a:sym typeface="Consolas"/>
              </a:rPr>
              <a:t>parseInt</a:t>
            </a:r>
            <a:r>
              <a:rPr b="0" i="0" lang="en-GB" sz="1050" u="none" cap="none" strike="noStrike">
                <a:solidFill>
                  <a:srgbClr val="4D4E53"/>
                </a:solidFill>
                <a:highlight>
                  <a:srgbClr val="FFFFFF"/>
                </a:highlight>
                <a:latin typeface="Arial"/>
                <a:ea typeface="Arial"/>
                <a:cs typeface="Arial"/>
                <a:sym typeface="Arial"/>
              </a:rPr>
              <a:t> is to always include the radix parameter. The radix parameter is used to specify which numerical system is to be used.</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50000"/>
              </a:lnSpc>
              <a:spcBef>
                <a:spcPts val="1800"/>
              </a:spcBef>
              <a:spcAft>
                <a:spcPts val="0"/>
              </a:spcAft>
              <a:buClr>
                <a:schemeClr val="dk1"/>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An alternative method of retrieving a number from a string is with the </a:t>
            </a:r>
            <a:r>
              <a:rPr b="0" i="0" lang="en-GB" sz="1050" u="none" cap="none" strike="noStrike">
                <a:solidFill>
                  <a:srgbClr val="4D4E53"/>
                </a:solidFill>
                <a:highlight>
                  <a:srgbClr val="FFFFFF"/>
                </a:highlight>
                <a:latin typeface="Consolas"/>
                <a:ea typeface="Consolas"/>
                <a:cs typeface="Consolas"/>
                <a:sym typeface="Consolas"/>
              </a:rPr>
              <a:t>+</a:t>
            </a:r>
            <a:r>
              <a:rPr b="0" i="0" lang="en-GB" sz="1050" u="none" cap="none" strike="noStrike">
                <a:solidFill>
                  <a:srgbClr val="4D4E53"/>
                </a:solidFill>
                <a:highlight>
                  <a:srgbClr val="FFFFFF"/>
                </a:highlight>
                <a:latin typeface="Arial"/>
                <a:ea typeface="Arial"/>
                <a:cs typeface="Arial"/>
                <a:sym typeface="Arial"/>
              </a:rPr>
              <a:t> (unary plus) operator:</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50000"/>
              </a:lnSpc>
              <a:spcBef>
                <a:spcPts val="1800"/>
              </a:spcBef>
              <a:spcAft>
                <a:spcPts val="0"/>
              </a:spcAft>
              <a:buClr>
                <a:schemeClr val="dk1"/>
              </a:buClr>
              <a:buSzPts val="1050"/>
              <a:buFont typeface="Consolas"/>
              <a:buNone/>
            </a:pPr>
            <a:r>
              <a:rPr b="0" i="0" lang="en-GB" sz="1050" u="none" cap="none" strike="noStrike">
                <a:solidFill>
                  <a:srgbClr val="669900"/>
                </a:solidFill>
                <a:highlight>
                  <a:srgbClr val="FAFBFC"/>
                </a:highlight>
                <a:latin typeface="Consolas"/>
                <a:ea typeface="Consolas"/>
                <a:cs typeface="Consolas"/>
                <a:sym typeface="Consolas"/>
              </a:rPr>
              <a:t>"1.1"</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"1.1"</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"1.11.1"</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669900"/>
                </a:solidFill>
                <a:highlight>
                  <a:srgbClr val="FAFBFC"/>
                </a:highlight>
                <a:latin typeface="Consolas"/>
                <a:ea typeface="Consolas"/>
                <a:cs typeface="Consolas"/>
                <a:sym typeface="Consolas"/>
              </a:rPr>
              <a:t>"1.1"</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669900"/>
                </a:solidFill>
                <a:highlight>
                  <a:srgbClr val="FAFBFC"/>
                </a:highlight>
                <a:latin typeface="Consolas"/>
                <a:ea typeface="Consolas"/>
                <a:cs typeface="Consolas"/>
                <a:sym typeface="Consolas"/>
              </a:rPr>
              <a:t>"1.1"</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0055"/>
                </a:solidFill>
                <a:highlight>
                  <a:srgbClr val="FAFBFC"/>
                </a:highlight>
                <a:latin typeface="Consolas"/>
                <a:ea typeface="Consolas"/>
                <a:cs typeface="Consolas"/>
                <a:sym typeface="Consolas"/>
              </a:rPr>
              <a:t>2.2</a:t>
            </a:r>
            <a:r>
              <a:rPr b="0" i="0" lang="en-GB" sz="1050" u="none" cap="none" strike="noStrike">
                <a:solidFill>
                  <a:srgbClr val="4D4E53"/>
                </a:solidFill>
                <a:highlight>
                  <a:srgbClr val="FAFBFC"/>
                </a:highlight>
                <a:latin typeface="Consolas"/>
                <a:ea typeface="Consolas"/>
                <a:cs typeface="Consolas"/>
                <a:sym typeface="Consolas"/>
              </a:rPr>
              <a:t>   </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708090"/>
                </a:solidFill>
                <a:highlight>
                  <a:srgbClr val="FAFBFC"/>
                </a:highlight>
                <a:latin typeface="Consolas"/>
                <a:ea typeface="Consolas"/>
                <a:cs typeface="Consolas"/>
                <a:sym typeface="Consolas"/>
              </a:rPr>
              <a:t>// Note: the parentheses are added for clarity, not required.</a:t>
            </a:r>
            <a:endParaRPr b="0" i="0" sz="1050" u="none" cap="none" strike="noStrike">
              <a:solidFill>
                <a:srgbClr val="708090"/>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000000"/>
              </a:buClr>
              <a:buSzPts val="1050"/>
              <a:buFont typeface="Times New Roman"/>
              <a:buNone/>
            </a:pPr>
            <a:r>
              <a:t/>
            </a:r>
            <a:endParaRPr b="0" i="0" sz="1050" u="none" cap="none" strike="noStrike">
              <a:solidFill>
                <a:srgbClr val="4D4E53"/>
              </a:solidFill>
              <a:highlight>
                <a:srgbClr val="FFFFFF"/>
              </a:highlight>
              <a:latin typeface="Arial"/>
              <a:ea typeface="Arial"/>
              <a:cs typeface="Arial"/>
              <a:sym typeface="Arial"/>
            </a:endParaRPr>
          </a:p>
          <a:p>
            <a:pPr indent="-231775" lvl="0" marL="457200" marR="0" rtl="0" algn="l">
              <a:lnSpc>
                <a:spcPct val="100000"/>
              </a:lnSpc>
              <a:spcBef>
                <a:spcPts val="1500"/>
              </a:spcBef>
              <a:spcAft>
                <a:spcPts val="0"/>
              </a:spcAft>
              <a:buClr>
                <a:srgbClr val="4D4E53"/>
              </a:buClr>
              <a:buSzPts val="1002"/>
              <a:buFont typeface="Arial"/>
              <a:buNone/>
            </a:pPr>
            <a:r>
              <a:t/>
            </a:r>
            <a:endParaRPr b="0" i="0" sz="1050" u="none" cap="none" strike="noStrike">
              <a:solidFill>
                <a:srgbClr val="4D4E53"/>
              </a:solidFill>
              <a:highlight>
                <a:srgbClr val="FFFFFF"/>
              </a:highlight>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p12: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56" name="Google Shape;556;p12: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57" name="Google Shape;557;p12: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4D4E53"/>
              </a:buClr>
              <a:buSzPts val="1300"/>
              <a:buFont typeface="Arial"/>
              <a:buNone/>
            </a:pPr>
            <a:r>
              <a:rPr b="1" i="0" lang="en-GB" sz="1300" u="none" cap="none" strike="noStrike">
                <a:solidFill>
                  <a:srgbClr val="4D4E53"/>
                </a:solidFill>
                <a:highlight>
                  <a:srgbClr val="FFFFFF"/>
                </a:highlight>
                <a:latin typeface="Arial"/>
                <a:ea typeface="Arial"/>
                <a:cs typeface="Arial"/>
                <a:sym typeface="Arial"/>
              </a:rPr>
              <a:t>Array literals</a:t>
            </a:r>
            <a:endParaRPr b="1" i="0" sz="130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9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An array literal is a list of zero or more expressions, each of which represents an array element, enclosed in square brackets (</a:t>
            </a:r>
            <a:r>
              <a:rPr b="0" i="0" lang="en-GB" sz="1050" u="none" cap="none" strike="noStrike">
                <a:solidFill>
                  <a:srgbClr val="4D4E53"/>
                </a:solidFill>
                <a:highlight>
                  <a:srgbClr val="FFFFFF"/>
                </a:highlight>
                <a:latin typeface="Consolas"/>
                <a:ea typeface="Consolas"/>
                <a:cs typeface="Consolas"/>
                <a:sym typeface="Consolas"/>
              </a:rPr>
              <a:t>[]</a:t>
            </a:r>
            <a:r>
              <a:rPr b="0" i="0" lang="en-GB" sz="1050" u="none" cap="none" strike="noStrike">
                <a:solidFill>
                  <a:srgbClr val="4D4E53"/>
                </a:solidFill>
                <a:highlight>
                  <a:srgbClr val="FFFFFF"/>
                </a:highlight>
                <a:latin typeface="Arial"/>
                <a:ea typeface="Arial"/>
                <a:cs typeface="Arial"/>
                <a:sym typeface="Arial"/>
              </a:rPr>
              <a:t>). When you create an array using an array literal, it is initialized with the specified values as its elements, and its length is set to the number of arguments specified.</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The following example creates the </a:t>
            </a:r>
            <a:r>
              <a:rPr b="0" i="0" lang="en-GB" sz="1050" u="none" cap="none" strike="noStrike">
                <a:solidFill>
                  <a:srgbClr val="4D4E53"/>
                </a:solidFill>
                <a:highlight>
                  <a:srgbClr val="FFFFFF"/>
                </a:highlight>
                <a:latin typeface="Consolas"/>
                <a:ea typeface="Consolas"/>
                <a:cs typeface="Consolas"/>
                <a:sym typeface="Consolas"/>
              </a:rPr>
              <a:t>coffees</a:t>
            </a:r>
            <a:r>
              <a:rPr b="0" i="0" lang="en-GB" sz="1050" u="none" cap="none" strike="noStrike">
                <a:solidFill>
                  <a:srgbClr val="4D4E53"/>
                </a:solidFill>
                <a:highlight>
                  <a:srgbClr val="FFFFFF"/>
                </a:highlight>
                <a:latin typeface="Arial"/>
                <a:ea typeface="Arial"/>
                <a:cs typeface="Arial"/>
                <a:sym typeface="Arial"/>
              </a:rPr>
              <a:t> array with three elements and a length of three: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77AA"/>
              </a:buClr>
              <a:buSzPts val="1050"/>
              <a:buFont typeface="Consolas"/>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coffees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669900"/>
                </a:solidFill>
                <a:highlight>
                  <a:srgbClr val="FAFBFC"/>
                </a:highlight>
                <a:latin typeface="Consolas"/>
                <a:ea typeface="Consolas"/>
                <a:cs typeface="Consolas"/>
                <a:sym typeface="Consolas"/>
              </a:rPr>
              <a:t>"French Roast"</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"Colombian"</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"Kona"</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4D4E53"/>
              </a:buClr>
              <a:buSzPts val="1050"/>
              <a:buFont typeface="Arial"/>
              <a:buNone/>
            </a:pPr>
            <a:r>
              <a:rPr b="0" i="0" lang="en-GB" sz="1050" u="none" cap="none" strike="noStrike">
                <a:solidFill>
                  <a:srgbClr val="4D4E53"/>
                </a:solidFill>
                <a:highlight>
                  <a:srgbClr val="FFF4CC"/>
                </a:highlight>
                <a:latin typeface="Arial"/>
                <a:ea typeface="Arial"/>
                <a:cs typeface="Arial"/>
                <a:sym typeface="Arial"/>
              </a:rPr>
              <a:t>Note :</a:t>
            </a:r>
            <a:r>
              <a:rPr b="0" i="0" lang="en-GB" sz="900" u="none" cap="none" strike="noStrike">
                <a:solidFill>
                  <a:srgbClr val="4D4E53"/>
                </a:solidFill>
                <a:highlight>
                  <a:srgbClr val="FFF4CC"/>
                </a:highlight>
                <a:latin typeface="Arial"/>
                <a:ea typeface="Arial"/>
                <a:cs typeface="Arial"/>
                <a:sym typeface="Arial"/>
              </a:rPr>
              <a:t> An array literal is a type of object initializer. See </a:t>
            </a:r>
            <a:r>
              <a:rPr b="0" i="0" lang="en-GB" sz="900" u="sng" cap="none" strike="noStrike">
                <a:solidFill>
                  <a:schemeClr val="hlink"/>
                </a:solidFill>
                <a:highlight>
                  <a:srgbClr val="FFF4CC"/>
                </a:highlight>
                <a:latin typeface="Arial"/>
                <a:ea typeface="Arial"/>
                <a:cs typeface="Arial"/>
                <a:sym typeface="Arial"/>
                <a:hlinkClick r:id="rId2"/>
              </a:rPr>
              <a:t>Using Object Initializers</a:t>
            </a:r>
            <a:r>
              <a:rPr b="0" i="0" lang="en-GB" sz="900" u="none" cap="none" strike="noStrike">
                <a:solidFill>
                  <a:srgbClr val="4D4E53"/>
                </a:solidFill>
                <a:highlight>
                  <a:srgbClr val="FFF4CC"/>
                </a:highlight>
                <a:latin typeface="Arial"/>
                <a:ea typeface="Arial"/>
                <a:cs typeface="Arial"/>
                <a:sym typeface="Arial"/>
              </a:rPr>
              <a:t>.</a:t>
            </a:r>
            <a:endParaRPr b="0" i="0" sz="900" u="none" cap="none" strike="noStrike">
              <a:solidFill>
                <a:srgbClr val="4D4E53"/>
              </a:solidFill>
              <a:highlight>
                <a:srgbClr val="FFF4CC"/>
              </a:highlight>
              <a:latin typeface="Arial"/>
              <a:ea typeface="Arial"/>
              <a:cs typeface="Arial"/>
              <a:sym typeface="Arial"/>
            </a:endParaRPr>
          </a:p>
          <a:p>
            <a:pPr indent="0" lvl="0" marL="0" marR="0" rtl="0" algn="l">
              <a:lnSpc>
                <a:spcPct val="100000"/>
              </a:lnSpc>
              <a:spcBef>
                <a:spcPts val="15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If an array is created using a literal in a top-level script, JavaScript interprets the array each time it evaluates the expression containing the array literal. In addition, a literal used in a function is created each time the function is called.</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Array literals are also </a:t>
            </a:r>
            <a:r>
              <a:rPr b="0" i="0" lang="en-GB" sz="1050" u="none" cap="none" strike="noStrike">
                <a:solidFill>
                  <a:srgbClr val="4D4E53"/>
                </a:solidFill>
                <a:highlight>
                  <a:srgbClr val="FFFFFF"/>
                </a:highlight>
                <a:latin typeface="Consolas"/>
                <a:ea typeface="Consolas"/>
                <a:cs typeface="Consolas"/>
                <a:sym typeface="Consolas"/>
              </a:rPr>
              <a:t>Array</a:t>
            </a:r>
            <a:r>
              <a:rPr b="0" i="0" lang="en-GB" sz="1050" u="none" cap="none" strike="noStrike">
                <a:solidFill>
                  <a:srgbClr val="4D4E53"/>
                </a:solidFill>
                <a:highlight>
                  <a:srgbClr val="FFFFFF"/>
                </a:highlight>
                <a:latin typeface="Arial"/>
                <a:ea typeface="Arial"/>
                <a:cs typeface="Arial"/>
                <a:sym typeface="Arial"/>
              </a:rPr>
              <a:t> objects. See </a:t>
            </a:r>
            <a:r>
              <a:rPr b="0" i="0" lang="en-GB" sz="1050" u="sng" cap="none" strike="noStrike">
                <a:solidFill>
                  <a:schemeClr val="hlink"/>
                </a:solidFill>
                <a:highlight>
                  <a:srgbClr val="FFFFFF"/>
                </a:highlight>
                <a:latin typeface="Consolas"/>
                <a:ea typeface="Consolas"/>
                <a:cs typeface="Consolas"/>
                <a:sym typeface="Consolas"/>
                <a:hlinkClick r:id="rId3"/>
              </a:rPr>
              <a:t>Array</a:t>
            </a:r>
            <a:r>
              <a:rPr b="0" i="0" lang="en-GB" sz="1050" u="none" cap="none" strike="noStrike">
                <a:solidFill>
                  <a:srgbClr val="4D4E53"/>
                </a:solidFill>
                <a:highlight>
                  <a:srgbClr val="FFFFFF"/>
                </a:highlight>
                <a:latin typeface="Arial"/>
                <a:ea typeface="Arial"/>
                <a:cs typeface="Arial"/>
                <a:sym typeface="Arial"/>
              </a:rPr>
              <a:t> and </a:t>
            </a:r>
            <a:r>
              <a:rPr b="0" i="0" lang="en-GB" sz="1050" u="sng" cap="none" strike="noStrike">
                <a:solidFill>
                  <a:schemeClr val="hlink"/>
                </a:solidFill>
                <a:highlight>
                  <a:srgbClr val="FFFFFF"/>
                </a:highlight>
                <a:latin typeface="Arial"/>
                <a:ea typeface="Arial"/>
                <a:cs typeface="Arial"/>
                <a:sym typeface="Arial"/>
                <a:hlinkClick r:id="rId4"/>
              </a:rPr>
              <a:t>Indexed collections</a:t>
            </a:r>
            <a:r>
              <a:rPr b="0" i="0" lang="en-GB" sz="1050" u="none" cap="none" strike="noStrike">
                <a:solidFill>
                  <a:srgbClr val="4D4E53"/>
                </a:solidFill>
                <a:highlight>
                  <a:srgbClr val="FFFFFF"/>
                </a:highlight>
                <a:latin typeface="Arial"/>
                <a:ea typeface="Arial"/>
                <a:cs typeface="Arial"/>
                <a:sym typeface="Arial"/>
              </a:rPr>
              <a:t> for details on </a:t>
            </a:r>
            <a:r>
              <a:rPr b="0" i="0" lang="en-GB" sz="1050" u="none" cap="none" strike="noStrike">
                <a:solidFill>
                  <a:srgbClr val="4D4E53"/>
                </a:solidFill>
                <a:highlight>
                  <a:srgbClr val="FFFFFF"/>
                </a:highlight>
                <a:latin typeface="Consolas"/>
                <a:ea typeface="Consolas"/>
                <a:cs typeface="Consolas"/>
                <a:sym typeface="Consolas"/>
              </a:rPr>
              <a:t>Array</a:t>
            </a:r>
            <a:r>
              <a:rPr b="0" i="0" lang="en-GB" sz="1050" u="none" cap="none" strike="noStrike">
                <a:solidFill>
                  <a:srgbClr val="4D4E53"/>
                </a:solidFill>
                <a:highlight>
                  <a:srgbClr val="FFFFFF"/>
                </a:highlight>
                <a:latin typeface="Arial"/>
                <a:ea typeface="Arial"/>
                <a:cs typeface="Arial"/>
                <a:sym typeface="Arial"/>
              </a:rPr>
              <a:t> objects.</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4D4E53"/>
              </a:buClr>
              <a:buSzPts val="1100"/>
              <a:buFont typeface="Arial"/>
              <a:buNone/>
            </a:pPr>
            <a:r>
              <a:rPr b="1" i="0" lang="en-GB" sz="1100" u="none" cap="none" strike="noStrike">
                <a:solidFill>
                  <a:srgbClr val="4D4E53"/>
                </a:solidFill>
                <a:highlight>
                  <a:srgbClr val="FFFFFF"/>
                </a:highlight>
                <a:latin typeface="Arial"/>
                <a:ea typeface="Arial"/>
                <a:cs typeface="Arial"/>
                <a:sym typeface="Arial"/>
              </a:rPr>
              <a:t>Extra commas in array literals</a:t>
            </a:r>
            <a:endParaRPr b="1" i="0" sz="110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9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You do not have to specify all elements in an array literal. If you put two commas in a row, the array is created with </a:t>
            </a:r>
            <a:r>
              <a:rPr b="0" i="0" lang="en-GB" sz="1050" u="none" cap="none" strike="noStrike">
                <a:solidFill>
                  <a:srgbClr val="4D4E53"/>
                </a:solidFill>
                <a:highlight>
                  <a:srgbClr val="FFFFFF"/>
                </a:highlight>
                <a:latin typeface="Consolas"/>
                <a:ea typeface="Consolas"/>
                <a:cs typeface="Consolas"/>
                <a:sym typeface="Consolas"/>
              </a:rPr>
              <a:t>undefined</a:t>
            </a:r>
            <a:r>
              <a:rPr b="0" i="0" lang="en-GB" sz="1050" u="none" cap="none" strike="noStrike">
                <a:solidFill>
                  <a:srgbClr val="4D4E53"/>
                </a:solidFill>
                <a:highlight>
                  <a:srgbClr val="FFFFFF"/>
                </a:highlight>
                <a:latin typeface="Arial"/>
                <a:ea typeface="Arial"/>
                <a:cs typeface="Arial"/>
                <a:sym typeface="Arial"/>
              </a:rPr>
              <a:t> for the unspecified elements. The following example creates the </a:t>
            </a:r>
            <a:r>
              <a:rPr b="0" i="0" lang="en-GB" sz="1050" u="none" cap="none" strike="noStrike">
                <a:solidFill>
                  <a:srgbClr val="4D4E53"/>
                </a:solidFill>
                <a:highlight>
                  <a:srgbClr val="FFFFFF"/>
                </a:highlight>
                <a:latin typeface="Consolas"/>
                <a:ea typeface="Consolas"/>
                <a:cs typeface="Consolas"/>
                <a:sym typeface="Consolas"/>
              </a:rPr>
              <a:t>fish</a:t>
            </a:r>
            <a:r>
              <a:rPr b="0" i="0" lang="en-GB" sz="1050" u="none" cap="none" strike="noStrike">
                <a:solidFill>
                  <a:srgbClr val="4D4E53"/>
                </a:solidFill>
                <a:highlight>
                  <a:srgbClr val="FFFFFF"/>
                </a:highlight>
                <a:latin typeface="Arial"/>
                <a:ea typeface="Arial"/>
                <a:cs typeface="Arial"/>
                <a:sym typeface="Arial"/>
              </a:rPr>
              <a:t> array:</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77AA"/>
              </a:buClr>
              <a:buSzPts val="1050"/>
              <a:buFont typeface="Consolas"/>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fish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669900"/>
                </a:solidFill>
                <a:highlight>
                  <a:srgbClr val="FAFBFC"/>
                </a:highlight>
                <a:latin typeface="Consolas"/>
                <a:ea typeface="Consolas"/>
                <a:cs typeface="Consolas"/>
                <a:sym typeface="Consolas"/>
              </a:rPr>
              <a:t>"Lion"</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"Angel"</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This array has two elements with values and one empty element (</a:t>
            </a:r>
            <a:r>
              <a:rPr b="0" i="0" lang="en-GB" sz="1050" u="none" cap="none" strike="noStrike">
                <a:solidFill>
                  <a:srgbClr val="4D4E53"/>
                </a:solidFill>
                <a:highlight>
                  <a:srgbClr val="FFFFFF"/>
                </a:highlight>
                <a:latin typeface="Consolas"/>
                <a:ea typeface="Consolas"/>
                <a:cs typeface="Consolas"/>
                <a:sym typeface="Consolas"/>
              </a:rPr>
              <a:t>fish[0]</a:t>
            </a:r>
            <a:r>
              <a:rPr b="0" i="0" lang="en-GB" sz="1050" u="none" cap="none" strike="noStrike">
                <a:solidFill>
                  <a:srgbClr val="4D4E53"/>
                </a:solidFill>
                <a:highlight>
                  <a:srgbClr val="FFFFFF"/>
                </a:highlight>
                <a:latin typeface="Arial"/>
                <a:ea typeface="Arial"/>
                <a:cs typeface="Arial"/>
                <a:sym typeface="Arial"/>
              </a:rPr>
              <a:t> is "Lion", </a:t>
            </a:r>
            <a:r>
              <a:rPr b="0" i="0" lang="en-GB" sz="1050" u="none" cap="none" strike="noStrike">
                <a:solidFill>
                  <a:srgbClr val="4D4E53"/>
                </a:solidFill>
                <a:highlight>
                  <a:srgbClr val="FFFFFF"/>
                </a:highlight>
                <a:latin typeface="Consolas"/>
                <a:ea typeface="Consolas"/>
                <a:cs typeface="Consolas"/>
                <a:sym typeface="Consolas"/>
              </a:rPr>
              <a:t>fish[1]</a:t>
            </a:r>
            <a:r>
              <a:rPr b="0" i="0" lang="en-GB" sz="1050" u="none" cap="none" strike="noStrike">
                <a:solidFill>
                  <a:srgbClr val="4D4E53"/>
                </a:solidFill>
                <a:highlight>
                  <a:srgbClr val="FFFFFF"/>
                </a:highlight>
                <a:latin typeface="Arial"/>
                <a:ea typeface="Arial"/>
                <a:cs typeface="Arial"/>
                <a:sym typeface="Arial"/>
              </a:rPr>
              <a:t> is</a:t>
            </a:r>
            <a:r>
              <a:rPr b="0" i="0" lang="en-GB" sz="1050" u="none" cap="none" strike="noStrike">
                <a:solidFill>
                  <a:srgbClr val="4D4E53"/>
                </a:solidFill>
                <a:highlight>
                  <a:srgbClr val="FFFFFF"/>
                </a:highlight>
                <a:latin typeface="Consolas"/>
                <a:ea typeface="Consolas"/>
                <a:cs typeface="Consolas"/>
                <a:sym typeface="Consolas"/>
              </a:rPr>
              <a:t>undefined</a:t>
            </a:r>
            <a:r>
              <a:rPr b="0" i="0" lang="en-GB" sz="1050" u="none" cap="none" strike="noStrike">
                <a:solidFill>
                  <a:srgbClr val="4D4E53"/>
                </a:solidFill>
                <a:highlight>
                  <a:srgbClr val="FFFFFF"/>
                </a:highlight>
                <a:latin typeface="Arial"/>
                <a:ea typeface="Arial"/>
                <a:cs typeface="Arial"/>
                <a:sym typeface="Arial"/>
              </a:rPr>
              <a:t>, and </a:t>
            </a:r>
            <a:r>
              <a:rPr b="0" i="0" lang="en-GB" sz="1050" u="none" cap="none" strike="noStrike">
                <a:solidFill>
                  <a:srgbClr val="4D4E53"/>
                </a:solidFill>
                <a:highlight>
                  <a:srgbClr val="FFFFFF"/>
                </a:highlight>
                <a:latin typeface="Consolas"/>
                <a:ea typeface="Consolas"/>
                <a:cs typeface="Consolas"/>
                <a:sym typeface="Consolas"/>
              </a:rPr>
              <a:t>fish[2]</a:t>
            </a:r>
            <a:r>
              <a:rPr b="0" i="0" lang="en-GB" sz="1050" u="none" cap="none" strike="noStrike">
                <a:solidFill>
                  <a:srgbClr val="4D4E53"/>
                </a:solidFill>
                <a:highlight>
                  <a:srgbClr val="FFFFFF"/>
                </a:highlight>
                <a:latin typeface="Arial"/>
                <a:ea typeface="Arial"/>
                <a:cs typeface="Arial"/>
                <a:sym typeface="Arial"/>
              </a:rPr>
              <a:t> is "Angel").</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If you include a trailing comma at the end of the list of elements, the comma is ignored. In the following example, the length of the array is three. There is no </a:t>
            </a:r>
            <a:r>
              <a:rPr b="0" i="0" lang="en-GB" sz="1050" u="none" cap="none" strike="noStrike">
                <a:solidFill>
                  <a:srgbClr val="4D4E53"/>
                </a:solidFill>
                <a:highlight>
                  <a:srgbClr val="FFFFFF"/>
                </a:highlight>
                <a:latin typeface="Consolas"/>
                <a:ea typeface="Consolas"/>
                <a:cs typeface="Consolas"/>
                <a:sym typeface="Consolas"/>
              </a:rPr>
              <a:t>myList[3]</a:t>
            </a:r>
            <a:r>
              <a:rPr b="0" i="0" lang="en-GB" sz="1050" u="none" cap="none" strike="noStrike">
                <a:solidFill>
                  <a:srgbClr val="4D4E53"/>
                </a:solidFill>
                <a:highlight>
                  <a:srgbClr val="FFFFFF"/>
                </a:highlight>
                <a:latin typeface="Arial"/>
                <a:ea typeface="Arial"/>
                <a:cs typeface="Arial"/>
                <a:sym typeface="Arial"/>
              </a:rPr>
              <a:t>. All other commas in the list indicate a new element.</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4D4E53"/>
              </a:buClr>
              <a:buSzPts val="1050"/>
              <a:buFont typeface="Arial"/>
              <a:buNone/>
            </a:pPr>
            <a:r>
              <a:rPr b="0" i="0" lang="en-GB" sz="1050" u="none" cap="none" strike="noStrike">
                <a:solidFill>
                  <a:srgbClr val="4D4E53"/>
                </a:solidFill>
                <a:highlight>
                  <a:srgbClr val="FFF4CC"/>
                </a:highlight>
                <a:latin typeface="Arial"/>
                <a:ea typeface="Arial"/>
                <a:cs typeface="Arial"/>
                <a:sym typeface="Arial"/>
              </a:rPr>
              <a:t>Note :</a:t>
            </a:r>
            <a:r>
              <a:rPr b="0" i="0" lang="en-GB" sz="900" u="none" cap="none" strike="noStrike">
                <a:solidFill>
                  <a:srgbClr val="4D4E53"/>
                </a:solidFill>
                <a:highlight>
                  <a:srgbClr val="FFF4CC"/>
                </a:highlight>
                <a:latin typeface="Arial"/>
                <a:ea typeface="Arial"/>
                <a:cs typeface="Arial"/>
                <a:sym typeface="Arial"/>
              </a:rPr>
              <a:t> Trailing commas can create errors in older browser versions and it is a best practice to remove them.</a:t>
            </a:r>
            <a:endParaRPr b="0" i="0" sz="900" u="none" cap="none" strike="noStrike">
              <a:solidFill>
                <a:srgbClr val="4D4E53"/>
              </a:solidFill>
              <a:highlight>
                <a:srgbClr val="FFF4CC"/>
              </a:highlight>
              <a:latin typeface="Arial"/>
              <a:ea typeface="Arial"/>
              <a:cs typeface="Arial"/>
              <a:sym typeface="Arial"/>
            </a:endParaRPr>
          </a:p>
          <a:p>
            <a:pPr indent="0" lvl="0" marL="0" marR="0" rtl="0" algn="l">
              <a:lnSpc>
                <a:spcPct val="100000"/>
              </a:lnSpc>
              <a:spcBef>
                <a:spcPts val="1500"/>
              </a:spcBef>
              <a:spcAft>
                <a:spcPts val="0"/>
              </a:spcAft>
              <a:buClr>
                <a:srgbClr val="0077AA"/>
              </a:buClr>
              <a:buSzPts val="1050"/>
              <a:buFont typeface="Consolas"/>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myList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669900"/>
                </a:solidFill>
                <a:highlight>
                  <a:srgbClr val="FAFBFC"/>
                </a:highlight>
                <a:latin typeface="Consolas"/>
                <a:ea typeface="Consolas"/>
                <a:cs typeface="Consolas"/>
                <a:sym typeface="Consolas"/>
              </a:rPr>
              <a:t>'home'</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'school'</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 the following example, the length of the array is four, and </a:t>
            </a:r>
            <a:r>
              <a:rPr b="0" i="0" lang="en-GB" sz="1050" u="none" cap="none" strike="noStrike">
                <a:solidFill>
                  <a:srgbClr val="4D4E53"/>
                </a:solidFill>
                <a:highlight>
                  <a:srgbClr val="FFFFFF"/>
                </a:highlight>
                <a:latin typeface="Consolas"/>
                <a:ea typeface="Consolas"/>
                <a:cs typeface="Consolas"/>
                <a:sym typeface="Consolas"/>
              </a:rPr>
              <a:t>myList[0]</a:t>
            </a:r>
            <a:r>
              <a:rPr b="0" i="0" lang="en-GB" sz="1050" u="none" cap="none" strike="noStrike">
                <a:solidFill>
                  <a:srgbClr val="4D4E53"/>
                </a:solidFill>
                <a:highlight>
                  <a:srgbClr val="FFFFFF"/>
                </a:highlight>
                <a:latin typeface="Arial"/>
                <a:ea typeface="Arial"/>
                <a:cs typeface="Arial"/>
                <a:sym typeface="Arial"/>
              </a:rPr>
              <a:t> and </a:t>
            </a:r>
            <a:r>
              <a:rPr b="0" i="0" lang="en-GB" sz="1050" u="none" cap="none" strike="noStrike">
                <a:solidFill>
                  <a:srgbClr val="4D4E53"/>
                </a:solidFill>
                <a:highlight>
                  <a:srgbClr val="FFFFFF"/>
                </a:highlight>
                <a:latin typeface="Consolas"/>
                <a:ea typeface="Consolas"/>
                <a:cs typeface="Consolas"/>
                <a:sym typeface="Consolas"/>
              </a:rPr>
              <a:t>myList[2]</a:t>
            </a:r>
            <a:r>
              <a:rPr b="0" i="0" lang="en-GB" sz="1050" u="none" cap="none" strike="noStrike">
                <a:solidFill>
                  <a:srgbClr val="4D4E53"/>
                </a:solidFill>
                <a:highlight>
                  <a:srgbClr val="FFFFFF"/>
                </a:highlight>
                <a:latin typeface="Arial"/>
                <a:ea typeface="Arial"/>
                <a:cs typeface="Arial"/>
                <a:sym typeface="Arial"/>
              </a:rPr>
              <a:t> are missing.</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77AA"/>
              </a:buClr>
              <a:buSzPts val="1050"/>
              <a:buFont typeface="Consolas"/>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myList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'home'</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'school'</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 the following example, the length of the array is four, and </a:t>
            </a:r>
            <a:r>
              <a:rPr b="0" i="0" lang="en-GB" sz="1050" u="none" cap="none" strike="noStrike">
                <a:solidFill>
                  <a:srgbClr val="4D4E53"/>
                </a:solidFill>
                <a:highlight>
                  <a:srgbClr val="FFFFFF"/>
                </a:highlight>
                <a:latin typeface="Consolas"/>
                <a:ea typeface="Consolas"/>
                <a:cs typeface="Consolas"/>
                <a:sym typeface="Consolas"/>
              </a:rPr>
              <a:t>myList[1]</a:t>
            </a:r>
            <a:r>
              <a:rPr b="0" i="0" lang="en-GB" sz="1050" u="none" cap="none" strike="noStrike">
                <a:solidFill>
                  <a:srgbClr val="4D4E53"/>
                </a:solidFill>
                <a:highlight>
                  <a:srgbClr val="FFFFFF"/>
                </a:highlight>
                <a:latin typeface="Arial"/>
                <a:ea typeface="Arial"/>
                <a:cs typeface="Arial"/>
                <a:sym typeface="Arial"/>
              </a:rPr>
              <a:t> and </a:t>
            </a:r>
            <a:r>
              <a:rPr b="0" i="0" lang="en-GB" sz="1050" u="none" cap="none" strike="noStrike">
                <a:solidFill>
                  <a:srgbClr val="4D4E53"/>
                </a:solidFill>
                <a:highlight>
                  <a:srgbClr val="FFFFFF"/>
                </a:highlight>
                <a:latin typeface="Consolas"/>
                <a:ea typeface="Consolas"/>
                <a:cs typeface="Consolas"/>
                <a:sym typeface="Consolas"/>
              </a:rPr>
              <a:t>myList[3]</a:t>
            </a:r>
            <a:r>
              <a:rPr b="0" i="0" lang="en-GB" sz="1050" u="none" cap="none" strike="noStrike">
                <a:solidFill>
                  <a:srgbClr val="4D4E53"/>
                </a:solidFill>
                <a:highlight>
                  <a:srgbClr val="FFFFFF"/>
                </a:highlight>
                <a:latin typeface="Arial"/>
                <a:ea typeface="Arial"/>
                <a:cs typeface="Arial"/>
                <a:sym typeface="Arial"/>
              </a:rPr>
              <a:t> are missing. Only the last comma is ignored.</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77AA"/>
              </a:buClr>
              <a:buSzPts val="1050"/>
              <a:buFont typeface="Consolas"/>
              <a:buNone/>
            </a:pPr>
            <a:r>
              <a:rPr b="0" i="0" lang="en-GB" sz="1050" u="none" cap="none" strike="noStrike">
                <a:solidFill>
                  <a:srgbClr val="0077AA"/>
                </a:solidFill>
                <a:highlight>
                  <a:srgbClr val="FAFBFC"/>
                </a:highlight>
                <a:latin typeface="Consolas"/>
                <a:ea typeface="Consolas"/>
                <a:cs typeface="Consolas"/>
                <a:sym typeface="Consolas"/>
              </a:rPr>
              <a:t>var</a:t>
            </a:r>
            <a:r>
              <a:rPr b="0" i="0" lang="en-GB" sz="1050" u="none" cap="none" strike="noStrike">
                <a:solidFill>
                  <a:srgbClr val="4D4E53"/>
                </a:solidFill>
                <a:highlight>
                  <a:srgbClr val="FAFBFC"/>
                </a:highlight>
                <a:latin typeface="Consolas"/>
                <a:ea typeface="Consolas"/>
                <a:cs typeface="Consolas"/>
                <a:sym typeface="Consolas"/>
              </a:rPr>
              <a:t> myList </a:t>
            </a:r>
            <a:r>
              <a:rPr b="0" i="0" lang="en-GB" sz="1050" u="none" cap="none" strike="noStrike">
                <a:solidFill>
                  <a:srgbClr val="A67F5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669900"/>
                </a:solidFill>
                <a:highlight>
                  <a:srgbClr val="FAFBFC"/>
                </a:highlight>
                <a:latin typeface="Consolas"/>
                <a:ea typeface="Consolas"/>
                <a:cs typeface="Consolas"/>
                <a:sym typeface="Consolas"/>
              </a:rPr>
              <a:t>'home'</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669900"/>
                </a:solidFill>
                <a:highlight>
                  <a:srgbClr val="FAFBFC"/>
                </a:highlight>
                <a:latin typeface="Consolas"/>
                <a:ea typeface="Consolas"/>
                <a:cs typeface="Consolas"/>
                <a:sym typeface="Consolas"/>
              </a:rPr>
              <a:t>'school'</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r>
              <a:rPr b="0" i="0" lang="en-GB" sz="1050" u="none" cap="none" strike="noStrike">
                <a:solidFill>
                  <a:srgbClr val="4D4E53"/>
                </a:solidFill>
                <a:highlight>
                  <a:srgbClr val="FAFBFC"/>
                </a:highlight>
                <a:latin typeface="Consolas"/>
                <a:ea typeface="Consolas"/>
                <a:cs typeface="Consolas"/>
                <a:sym typeface="Consolas"/>
              </a:rPr>
              <a:t> </a:t>
            </a:r>
            <a:r>
              <a:rPr b="0" i="0" lang="en-GB" sz="1050" u="none" cap="none" strike="noStrike">
                <a:solidFill>
                  <a:srgbClr val="999999"/>
                </a:solidFill>
                <a:highlight>
                  <a:srgbClr val="FAFBFC"/>
                </a:highlight>
                <a:latin typeface="Consolas"/>
                <a:ea typeface="Consolas"/>
                <a:cs typeface="Consolas"/>
                <a:sym typeface="Consolas"/>
              </a:rPr>
              <a:t>];</a:t>
            </a:r>
            <a:endParaRPr b="0" i="0" sz="1050" u="none" cap="none" strike="noStrike">
              <a:solidFill>
                <a:srgbClr val="999999"/>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rgbClr val="4D4E53"/>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Understanding the behavior of extra commas is important to understanding JavaScript as a language, however when writing your own code: explicitly declaring the missing elements as </a:t>
            </a:r>
            <a:r>
              <a:rPr b="0" i="0" lang="en-GB" sz="1050" u="none" cap="none" strike="noStrike">
                <a:solidFill>
                  <a:srgbClr val="4D4E53"/>
                </a:solidFill>
                <a:highlight>
                  <a:srgbClr val="FFFFFF"/>
                </a:highlight>
                <a:latin typeface="Consolas"/>
                <a:ea typeface="Consolas"/>
                <a:cs typeface="Consolas"/>
                <a:sym typeface="Consolas"/>
              </a:rPr>
              <a:t>undefined</a:t>
            </a:r>
            <a:r>
              <a:rPr b="0" i="0" lang="en-GB" sz="1050" u="none" cap="none" strike="noStrike">
                <a:solidFill>
                  <a:srgbClr val="4D4E53"/>
                </a:solidFill>
                <a:highlight>
                  <a:srgbClr val="FFFFFF"/>
                </a:highlight>
                <a:latin typeface="Arial"/>
                <a:ea typeface="Arial"/>
                <a:cs typeface="Arial"/>
                <a:sym typeface="Arial"/>
              </a:rPr>
              <a:t> will increase your code's clarity and maintainability.</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rgbClr val="000000"/>
              </a:buClr>
              <a:buSzPts val="1050"/>
              <a:buFont typeface="Times New Roman"/>
              <a:buNone/>
            </a:pPr>
            <a:r>
              <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500"/>
              </a:spcBef>
              <a:spcAft>
                <a:spcPts val="0"/>
              </a:spcAft>
              <a:buClr>
                <a:srgbClr val="000000"/>
              </a:buClr>
              <a:buSzPts val="1300"/>
              <a:buFont typeface="Times New Roman"/>
              <a:buNone/>
            </a:pPr>
            <a:r>
              <a:t/>
            </a:r>
            <a:endParaRPr b="1" i="0" sz="1300" u="none" cap="none" strike="noStrike">
              <a:solidFill>
                <a:srgbClr val="4D4E53"/>
              </a:solidFill>
              <a:highlight>
                <a:srgbClr val="FFFFFF"/>
              </a:highlight>
              <a:latin typeface="Arial"/>
              <a:ea typeface="Arial"/>
              <a:cs typeface="Arial"/>
              <a:sym typeface="Aria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13: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65" name="Google Shape;565;p13: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66" name="Google Shape;566;p13: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100"/>
              <a:buFont typeface="Arial"/>
              <a:buNone/>
            </a:pPr>
            <a:r>
              <a:rPr b="1" i="0" lang="en-GB" sz="1300" u="none" cap="none" strike="noStrike">
                <a:solidFill>
                  <a:srgbClr val="4D4E53"/>
                </a:solidFill>
                <a:highlight>
                  <a:srgbClr val="FFFFFF"/>
                </a:highlight>
                <a:latin typeface="Arial"/>
                <a:ea typeface="Arial"/>
                <a:cs typeface="Arial"/>
                <a:sym typeface="Arial"/>
              </a:rPr>
              <a:t>Boolean literals</a:t>
            </a:r>
            <a:endParaRPr b="1" i="0" sz="130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900"/>
              </a:spcBef>
              <a:spcAft>
                <a:spcPts val="0"/>
              </a:spcAft>
              <a:buClr>
                <a:schemeClr val="dk1"/>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The Boolean type has two literal values: </a:t>
            </a:r>
            <a:r>
              <a:rPr b="0" i="0" lang="en-GB" sz="1050" u="none" cap="none" strike="noStrike">
                <a:solidFill>
                  <a:srgbClr val="4D4E53"/>
                </a:solidFill>
                <a:highlight>
                  <a:srgbClr val="FFFFFF"/>
                </a:highlight>
                <a:latin typeface="Consolas"/>
                <a:ea typeface="Consolas"/>
                <a:cs typeface="Consolas"/>
                <a:sym typeface="Consolas"/>
              </a:rPr>
              <a:t>true</a:t>
            </a:r>
            <a:r>
              <a:rPr b="0" i="0" lang="en-GB" sz="1050" u="none" cap="none" strike="noStrike">
                <a:solidFill>
                  <a:srgbClr val="4D4E53"/>
                </a:solidFill>
                <a:highlight>
                  <a:srgbClr val="FFFFFF"/>
                </a:highlight>
                <a:latin typeface="Arial"/>
                <a:ea typeface="Arial"/>
                <a:cs typeface="Arial"/>
                <a:sym typeface="Arial"/>
              </a:rPr>
              <a:t> and </a:t>
            </a:r>
            <a:r>
              <a:rPr b="0" i="0" lang="en-GB" sz="1050" u="none" cap="none" strike="noStrike">
                <a:solidFill>
                  <a:srgbClr val="4D4E53"/>
                </a:solidFill>
                <a:highlight>
                  <a:srgbClr val="FFFFFF"/>
                </a:highlight>
                <a:latin typeface="Consolas"/>
                <a:ea typeface="Consolas"/>
                <a:cs typeface="Consolas"/>
                <a:sym typeface="Consolas"/>
              </a:rPr>
              <a:t>false</a:t>
            </a:r>
            <a:r>
              <a:rPr b="0" i="0" lang="en-GB" sz="1050" u="none" cap="none" strike="noStrike">
                <a:solidFill>
                  <a:srgbClr val="4D4E53"/>
                </a:solidFill>
                <a:highlight>
                  <a:srgbClr val="FFFFFF"/>
                </a:highlight>
                <a:latin typeface="Arial"/>
                <a:ea typeface="Arial"/>
                <a:cs typeface="Arial"/>
                <a:sym typeface="Arial"/>
              </a:rPr>
              <a:t>.</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chemeClr val="dk1"/>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Do not confuse the primitive Boolean values </a:t>
            </a:r>
            <a:r>
              <a:rPr b="0" i="0" lang="en-GB" sz="1050" u="none" cap="none" strike="noStrike">
                <a:solidFill>
                  <a:srgbClr val="4D4E53"/>
                </a:solidFill>
                <a:highlight>
                  <a:srgbClr val="FFFFFF"/>
                </a:highlight>
                <a:latin typeface="Consolas"/>
                <a:ea typeface="Consolas"/>
                <a:cs typeface="Consolas"/>
                <a:sym typeface="Consolas"/>
              </a:rPr>
              <a:t>true</a:t>
            </a:r>
            <a:r>
              <a:rPr b="0" i="0" lang="en-GB" sz="1050" u="none" cap="none" strike="noStrike">
                <a:solidFill>
                  <a:srgbClr val="4D4E53"/>
                </a:solidFill>
                <a:highlight>
                  <a:srgbClr val="FFFFFF"/>
                </a:highlight>
                <a:latin typeface="Arial"/>
                <a:ea typeface="Arial"/>
                <a:cs typeface="Arial"/>
                <a:sym typeface="Arial"/>
              </a:rPr>
              <a:t> and </a:t>
            </a:r>
            <a:r>
              <a:rPr b="0" i="0" lang="en-GB" sz="1050" u="none" cap="none" strike="noStrike">
                <a:solidFill>
                  <a:srgbClr val="4D4E53"/>
                </a:solidFill>
                <a:highlight>
                  <a:srgbClr val="FFFFFF"/>
                </a:highlight>
                <a:latin typeface="Consolas"/>
                <a:ea typeface="Consolas"/>
                <a:cs typeface="Consolas"/>
                <a:sym typeface="Consolas"/>
              </a:rPr>
              <a:t>false</a:t>
            </a:r>
            <a:r>
              <a:rPr b="0" i="0" lang="en-GB" sz="1050" u="none" cap="none" strike="noStrike">
                <a:solidFill>
                  <a:srgbClr val="4D4E53"/>
                </a:solidFill>
                <a:highlight>
                  <a:srgbClr val="FFFFFF"/>
                </a:highlight>
                <a:latin typeface="Arial"/>
                <a:ea typeface="Arial"/>
                <a:cs typeface="Arial"/>
                <a:sym typeface="Arial"/>
              </a:rPr>
              <a:t> with the true and false values of the Boolean object. The Boolean object is a wrapper around the primitive Boolean data type. See </a:t>
            </a:r>
            <a:r>
              <a:rPr b="0" i="0" lang="en-GB" sz="1050" u="sng" cap="none" strike="noStrike">
                <a:solidFill>
                  <a:schemeClr val="hlink"/>
                </a:solidFill>
                <a:highlight>
                  <a:srgbClr val="FFFFFF"/>
                </a:highlight>
                <a:latin typeface="Consolas"/>
                <a:ea typeface="Consolas"/>
                <a:cs typeface="Consolas"/>
                <a:sym typeface="Consolas"/>
                <a:hlinkClick r:id="rId2"/>
              </a:rPr>
              <a:t>Boolean</a:t>
            </a:r>
            <a:r>
              <a:rPr b="0" i="0" lang="en-GB" sz="1050" u="none" cap="none" strike="noStrike">
                <a:solidFill>
                  <a:srgbClr val="4D4E53"/>
                </a:solidFill>
                <a:highlight>
                  <a:srgbClr val="FFFFFF"/>
                </a:highlight>
                <a:latin typeface="Arial"/>
                <a:ea typeface="Arial"/>
                <a:cs typeface="Arial"/>
                <a:sym typeface="Arial"/>
              </a:rPr>
              <a:t>for more information.</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chemeClr val="dk1"/>
              </a:buClr>
              <a:buSzPts val="1100"/>
              <a:buFont typeface="Arial"/>
              <a:buNone/>
            </a:pPr>
            <a:r>
              <a:rPr b="1" i="0" lang="en-GB" sz="1300" u="none" cap="none" strike="noStrike">
                <a:solidFill>
                  <a:srgbClr val="4D4E53"/>
                </a:solidFill>
                <a:highlight>
                  <a:srgbClr val="FFFFFF"/>
                </a:highlight>
                <a:latin typeface="Arial"/>
                <a:ea typeface="Arial"/>
                <a:cs typeface="Arial"/>
                <a:sym typeface="Arial"/>
              </a:rPr>
              <a:t>Integers</a:t>
            </a:r>
            <a:endParaRPr b="1" i="0" sz="130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900"/>
              </a:spcBef>
              <a:spcAft>
                <a:spcPts val="0"/>
              </a:spcAft>
              <a:buClr>
                <a:schemeClr val="dk1"/>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Integers can be expressed in decimal (base 10), hexadecimal (base 16), octal (base 8) and binary (base 2).</a:t>
            </a:r>
            <a:endParaRPr b="0" i="0" sz="1050" u="none" cap="none" strike="noStrike">
              <a:solidFill>
                <a:srgbClr val="4D4E53"/>
              </a:solidFill>
              <a:highlight>
                <a:srgbClr val="FFFFFF"/>
              </a:highlight>
              <a:latin typeface="Arial"/>
              <a:ea typeface="Arial"/>
              <a:cs typeface="Arial"/>
              <a:sym typeface="Arial"/>
            </a:endParaRPr>
          </a:p>
          <a:p>
            <a:pPr indent="-295275" lvl="0" marL="457200" marR="0" rtl="0" algn="l">
              <a:lnSpc>
                <a:spcPct val="100000"/>
              </a:lnSpc>
              <a:spcBef>
                <a:spcPts val="1800"/>
              </a:spcBef>
              <a:spcAft>
                <a:spcPts val="0"/>
              </a:spcAft>
              <a:buClr>
                <a:srgbClr val="4D4E53"/>
              </a:buClr>
              <a:buSzPts val="1002"/>
              <a:buFont typeface="Arial"/>
              <a:buChar char="●"/>
            </a:pPr>
            <a:r>
              <a:rPr b="0" i="0" lang="en-GB" sz="1050" u="none" cap="none" strike="noStrike">
                <a:solidFill>
                  <a:srgbClr val="4D4E53"/>
                </a:solidFill>
                <a:highlight>
                  <a:srgbClr val="FFFFFF"/>
                </a:highlight>
                <a:latin typeface="Arial"/>
                <a:ea typeface="Arial"/>
                <a:cs typeface="Arial"/>
                <a:sym typeface="Arial"/>
              </a:rPr>
              <a:t>Decimal integer literal consists of a sequence of digits without a leading 0 (zero).</a:t>
            </a:r>
            <a:endParaRPr b="0" i="0" sz="1050" u="none" cap="none" strike="noStrike">
              <a:solidFill>
                <a:srgbClr val="4D4E53"/>
              </a:solidFill>
              <a:highlight>
                <a:srgbClr val="FFFFFF"/>
              </a:highlight>
              <a:latin typeface="Arial"/>
              <a:ea typeface="Arial"/>
              <a:cs typeface="Arial"/>
              <a:sym typeface="Arial"/>
            </a:endParaRPr>
          </a:p>
          <a:p>
            <a:pPr indent="-295275" lvl="0" marL="457200" marR="0" rtl="0" algn="l">
              <a:lnSpc>
                <a:spcPct val="100000"/>
              </a:lnSpc>
              <a:spcBef>
                <a:spcPts val="2300"/>
              </a:spcBef>
              <a:spcAft>
                <a:spcPts val="0"/>
              </a:spcAft>
              <a:buClr>
                <a:srgbClr val="4D4E53"/>
              </a:buClr>
              <a:buSzPts val="1002"/>
              <a:buFont typeface="Arial"/>
              <a:buChar char="●"/>
            </a:pPr>
            <a:r>
              <a:rPr b="0" i="0" lang="en-GB" sz="1050" u="none" cap="none" strike="noStrike">
                <a:solidFill>
                  <a:srgbClr val="4D4E53"/>
                </a:solidFill>
                <a:highlight>
                  <a:srgbClr val="FFFFFF"/>
                </a:highlight>
                <a:latin typeface="Arial"/>
                <a:ea typeface="Arial"/>
                <a:cs typeface="Arial"/>
                <a:sym typeface="Arial"/>
              </a:rPr>
              <a:t>Leading 0 (zero) on an integer literal, or leading 0o (or 0O) indicates it is in octal. Octal integers can include only the digits 0-7.</a:t>
            </a:r>
            <a:endParaRPr b="0" i="0" sz="1050" u="none" cap="none" strike="noStrike">
              <a:solidFill>
                <a:srgbClr val="4D4E53"/>
              </a:solidFill>
              <a:highlight>
                <a:srgbClr val="FFFFFF"/>
              </a:highlight>
              <a:latin typeface="Arial"/>
              <a:ea typeface="Arial"/>
              <a:cs typeface="Arial"/>
              <a:sym typeface="Arial"/>
            </a:endParaRPr>
          </a:p>
          <a:p>
            <a:pPr indent="-295275" lvl="0" marL="457200" marR="0" rtl="0" algn="l">
              <a:lnSpc>
                <a:spcPct val="100000"/>
              </a:lnSpc>
              <a:spcBef>
                <a:spcPts val="2300"/>
              </a:spcBef>
              <a:spcAft>
                <a:spcPts val="0"/>
              </a:spcAft>
              <a:buClr>
                <a:srgbClr val="4D4E53"/>
              </a:buClr>
              <a:buSzPts val="1002"/>
              <a:buFont typeface="Arial"/>
              <a:buChar char="●"/>
            </a:pPr>
            <a:r>
              <a:rPr b="0" i="0" lang="en-GB" sz="1050" u="none" cap="none" strike="noStrike">
                <a:solidFill>
                  <a:srgbClr val="4D4E53"/>
                </a:solidFill>
                <a:highlight>
                  <a:srgbClr val="FFFFFF"/>
                </a:highlight>
                <a:latin typeface="Arial"/>
                <a:ea typeface="Arial"/>
                <a:cs typeface="Arial"/>
                <a:sym typeface="Arial"/>
              </a:rPr>
              <a:t>Leading 0x (or 0X) indicates hexadecimal. Hexadecimal integers can include digits (0-9) and the letters a-f and A-F.</a:t>
            </a:r>
            <a:endParaRPr b="0" i="0" sz="1050" u="none" cap="none" strike="noStrike">
              <a:solidFill>
                <a:srgbClr val="4D4E53"/>
              </a:solidFill>
              <a:highlight>
                <a:srgbClr val="FFFFFF"/>
              </a:highlight>
              <a:latin typeface="Arial"/>
              <a:ea typeface="Arial"/>
              <a:cs typeface="Arial"/>
              <a:sym typeface="Arial"/>
            </a:endParaRPr>
          </a:p>
          <a:p>
            <a:pPr indent="-295275" lvl="0" marL="457200" marR="0" rtl="0" algn="l">
              <a:lnSpc>
                <a:spcPct val="100000"/>
              </a:lnSpc>
              <a:spcBef>
                <a:spcPts val="2300"/>
              </a:spcBef>
              <a:spcAft>
                <a:spcPts val="0"/>
              </a:spcAft>
              <a:buClr>
                <a:srgbClr val="4D4E53"/>
              </a:buClr>
              <a:buSzPts val="1002"/>
              <a:buFont typeface="Arial"/>
              <a:buChar char="●"/>
            </a:pPr>
            <a:r>
              <a:rPr b="0" i="0" lang="en-GB" sz="1050" u="none" cap="none" strike="noStrike">
                <a:solidFill>
                  <a:srgbClr val="4D4E53"/>
                </a:solidFill>
                <a:highlight>
                  <a:srgbClr val="FFFFFF"/>
                </a:highlight>
                <a:latin typeface="Arial"/>
                <a:ea typeface="Arial"/>
                <a:cs typeface="Arial"/>
                <a:sym typeface="Arial"/>
              </a:rPr>
              <a:t>Leading 0b (or 0B) indicates binary. Binary integers can include digits only 0 and 1.</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4100"/>
              </a:spcBef>
              <a:spcAft>
                <a:spcPts val="0"/>
              </a:spcAft>
              <a:buClr>
                <a:schemeClr val="dk1"/>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Some examples of integer literals are:</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1800"/>
              </a:spcBef>
              <a:spcAft>
                <a:spcPts val="0"/>
              </a:spcAft>
              <a:buClr>
                <a:schemeClr val="dk1"/>
              </a:buClr>
              <a:buSzPts val="1050"/>
              <a:buFont typeface="Arial"/>
              <a:buNone/>
            </a:pPr>
            <a:r>
              <a:rPr b="0" i="0" lang="en-GB" sz="1050" u="none" cap="none" strike="noStrike">
                <a:solidFill>
                  <a:srgbClr val="4D4E53"/>
                </a:solidFill>
                <a:highlight>
                  <a:srgbClr val="FAFBFC"/>
                </a:highlight>
                <a:latin typeface="Consolas"/>
                <a:ea typeface="Consolas"/>
                <a:cs typeface="Consolas"/>
                <a:sym typeface="Consolas"/>
              </a:rPr>
              <a:t>0, 117 and -345 (decimal, base 10)</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015, 0001 and -0o77 (octal, base 8) </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0x1123, 0x00111 and -0xF1A7 (hexadecimal, "hex" or base 16)</a:t>
            </a:r>
            <a:br>
              <a:rPr b="0" i="0" lang="en-GB" sz="1050" u="none" cap="none" strike="noStrike">
                <a:solidFill>
                  <a:srgbClr val="4D4E53"/>
                </a:solidFill>
                <a:highlight>
                  <a:srgbClr val="FAFBFC"/>
                </a:highlight>
                <a:latin typeface="Consolas"/>
                <a:ea typeface="Consolas"/>
                <a:cs typeface="Consolas"/>
                <a:sym typeface="Consolas"/>
              </a:rPr>
            </a:br>
            <a:r>
              <a:rPr b="0" i="0" lang="en-GB" sz="1050" u="none" cap="none" strike="noStrike">
                <a:solidFill>
                  <a:srgbClr val="4D4E53"/>
                </a:solidFill>
                <a:highlight>
                  <a:srgbClr val="FAFBFC"/>
                </a:highlight>
                <a:latin typeface="Consolas"/>
                <a:ea typeface="Consolas"/>
                <a:cs typeface="Consolas"/>
                <a:sym typeface="Consolas"/>
              </a:rPr>
              <a:t>0b11, 0b0011 and -0b11 (binary, base 2)</a:t>
            </a:r>
            <a:endParaRPr b="0" i="0" sz="1050" u="none" cap="none" strike="noStrike">
              <a:solidFill>
                <a:srgbClr val="4D4E53"/>
              </a:solidFill>
              <a:highlight>
                <a:srgbClr val="FAFBFC"/>
              </a:highlight>
              <a:latin typeface="Consolas"/>
              <a:ea typeface="Consolas"/>
              <a:cs typeface="Consolas"/>
              <a:sym typeface="Consolas"/>
            </a:endParaRPr>
          </a:p>
          <a:p>
            <a:pPr indent="0" lvl="0" marL="0" marR="0" rtl="0" algn="l">
              <a:lnSpc>
                <a:spcPct val="100000"/>
              </a:lnSpc>
              <a:spcBef>
                <a:spcPts val="1500"/>
              </a:spcBef>
              <a:spcAft>
                <a:spcPts val="0"/>
              </a:spcAft>
              <a:buClr>
                <a:schemeClr val="dk1"/>
              </a:buClr>
              <a:buSzPts val="1100"/>
              <a:buFont typeface="Arial"/>
              <a:buNone/>
            </a:pPr>
            <a:r>
              <a:t/>
            </a:r>
            <a:endParaRPr b="1" i="0" sz="130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Times New Roman"/>
              <a:buNone/>
            </a:pPr>
            <a:r>
              <a:t/>
            </a:r>
            <a:endParaRPr b="1" i="0" sz="1300" u="none" cap="none" strike="noStrike">
              <a:solidFill>
                <a:srgbClr val="4D4E53"/>
              </a:solidFill>
              <a:highlight>
                <a:srgbClr val="FFFFFF"/>
              </a:highlight>
              <a:latin typeface="Arial"/>
              <a:ea typeface="Arial"/>
              <a:cs typeface="Arial"/>
              <a:sym typeface="Aria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p14: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74" name="Google Shape;574;p14: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75" name="Google Shape;575;p14: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When you declare a variable outside of any function, it is called a </a:t>
            </a:r>
            <a:r>
              <a:rPr b="0" i="1" lang="en-GB" sz="1050" u="none" cap="none" strike="noStrike">
                <a:solidFill>
                  <a:srgbClr val="4D4E53"/>
                </a:solidFill>
                <a:highlight>
                  <a:srgbClr val="FFFFFF"/>
                </a:highlight>
                <a:latin typeface="Arial"/>
                <a:ea typeface="Arial"/>
                <a:cs typeface="Arial"/>
                <a:sym typeface="Arial"/>
              </a:rPr>
              <a:t>global</a:t>
            </a:r>
            <a:r>
              <a:rPr b="0" i="0" lang="en-GB" sz="1050" u="none" cap="none" strike="noStrike">
                <a:solidFill>
                  <a:srgbClr val="4D4E53"/>
                </a:solidFill>
                <a:highlight>
                  <a:srgbClr val="FFFFFF"/>
                </a:highlight>
                <a:latin typeface="Arial"/>
                <a:ea typeface="Arial"/>
                <a:cs typeface="Arial"/>
                <a:sym typeface="Arial"/>
              </a:rPr>
              <a:t> variable, because it is available to any other code in the current document. When you declare a variable within a function, it is called a </a:t>
            </a:r>
            <a:r>
              <a:rPr b="0" i="1" lang="en-GB" sz="1050" u="none" cap="none" strike="noStrike">
                <a:solidFill>
                  <a:srgbClr val="4D4E53"/>
                </a:solidFill>
                <a:highlight>
                  <a:srgbClr val="FFFFFF"/>
                </a:highlight>
                <a:latin typeface="Arial"/>
                <a:ea typeface="Arial"/>
                <a:cs typeface="Arial"/>
                <a:sym typeface="Arial"/>
              </a:rPr>
              <a:t>local</a:t>
            </a:r>
            <a:r>
              <a:rPr b="0" i="0" lang="en-GB" sz="1050" u="none" cap="none" strike="noStrike">
                <a:solidFill>
                  <a:srgbClr val="4D4E53"/>
                </a:solidFill>
                <a:highlight>
                  <a:srgbClr val="FFFFFF"/>
                </a:highlight>
                <a:latin typeface="Arial"/>
                <a:ea typeface="Arial"/>
                <a:cs typeface="Arial"/>
                <a:sym typeface="Arial"/>
              </a:rPr>
              <a:t> variable, because it is available only within that function.</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Block scope is not available in javascript.</a:t>
            </a:r>
            <a:endParaRPr b="0" i="0" sz="1050" u="none" cap="none" strike="noStrike">
              <a:solidFill>
                <a:srgbClr val="4D4E53"/>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chemeClr val="dk1"/>
              </a:buClr>
              <a:buSzPts val="1050"/>
              <a:buFont typeface="Arial"/>
              <a:buNone/>
            </a:pPr>
            <a:r>
              <a:rPr b="0" i="0" lang="en-GB" sz="1050" u="none" cap="none" strike="noStrike">
                <a:solidFill>
                  <a:srgbClr val="4D4E53"/>
                </a:solidFill>
                <a:highlight>
                  <a:srgbClr val="FFFFFF"/>
                </a:highlight>
                <a:latin typeface="Arial"/>
                <a:ea typeface="Arial"/>
                <a:cs typeface="Arial"/>
                <a:sym typeface="Arial"/>
              </a:rPr>
              <a:t>JavaScript before ECMAScript 2015 does not have </a:t>
            </a:r>
            <a:r>
              <a:rPr b="0" i="0" lang="en-GB" sz="1050" u="sng" cap="none" strike="noStrike">
                <a:solidFill>
                  <a:schemeClr val="hlink"/>
                </a:solidFill>
                <a:highlight>
                  <a:srgbClr val="FFFFFF"/>
                </a:highlight>
                <a:latin typeface="Arial"/>
                <a:ea typeface="Arial"/>
                <a:cs typeface="Arial"/>
                <a:sym typeface="Arial"/>
                <a:hlinkClick r:id="rId2"/>
              </a:rPr>
              <a:t>block statement</a:t>
            </a:r>
            <a:r>
              <a:rPr b="0" i="0" lang="en-GB" sz="1050" u="none" cap="none" strike="noStrike">
                <a:solidFill>
                  <a:srgbClr val="4D4E53"/>
                </a:solidFill>
                <a:highlight>
                  <a:srgbClr val="FFFFFF"/>
                </a:highlight>
                <a:latin typeface="Arial"/>
                <a:ea typeface="Arial"/>
                <a:cs typeface="Arial"/>
                <a:sym typeface="Arial"/>
              </a:rPr>
              <a:t> scope; rather, a variable declared within a block is local to the </a:t>
            </a:r>
            <a:r>
              <a:rPr b="0" i="1" lang="en-GB" sz="1050" u="none" cap="none" strike="noStrike">
                <a:solidFill>
                  <a:srgbClr val="4D4E53"/>
                </a:solidFill>
                <a:highlight>
                  <a:srgbClr val="FFFFFF"/>
                </a:highlight>
                <a:latin typeface="Arial"/>
                <a:ea typeface="Arial"/>
                <a:cs typeface="Arial"/>
                <a:sym typeface="Arial"/>
              </a:rPr>
              <a:t>function (or global scope)</a:t>
            </a:r>
            <a:r>
              <a:rPr b="0" i="0" lang="en-GB" sz="1050" u="none" cap="none" strike="noStrike">
                <a:solidFill>
                  <a:srgbClr val="4D4E53"/>
                </a:solidFill>
                <a:highlight>
                  <a:srgbClr val="FFFFFF"/>
                </a:highlight>
                <a:latin typeface="Arial"/>
                <a:ea typeface="Arial"/>
                <a:cs typeface="Arial"/>
                <a:sym typeface="Arial"/>
              </a:rPr>
              <a:t> that the block resides within. For example the following code will log </a:t>
            </a:r>
            <a:r>
              <a:rPr b="0" i="0" lang="en-GB" sz="1050" u="none" cap="none" strike="noStrike">
                <a:solidFill>
                  <a:srgbClr val="4D4E53"/>
                </a:solidFill>
                <a:highlight>
                  <a:srgbClr val="FFFFFF"/>
                </a:highlight>
                <a:latin typeface="Consolas"/>
                <a:ea typeface="Consolas"/>
                <a:cs typeface="Consolas"/>
                <a:sym typeface="Consolas"/>
              </a:rPr>
              <a:t>5</a:t>
            </a:r>
            <a:r>
              <a:rPr b="0" i="0" lang="en-GB" sz="1050" u="none" cap="none" strike="noStrike">
                <a:solidFill>
                  <a:srgbClr val="4D4E53"/>
                </a:solidFill>
                <a:highlight>
                  <a:srgbClr val="FFFFFF"/>
                </a:highlight>
                <a:latin typeface="Arial"/>
                <a:ea typeface="Arial"/>
                <a:cs typeface="Arial"/>
                <a:sym typeface="Arial"/>
              </a:rPr>
              <a:t>, because the scope of </a:t>
            </a:r>
            <a:r>
              <a:rPr b="0" i="0" lang="en-GB" sz="1050" u="none" cap="none" strike="noStrike">
                <a:solidFill>
                  <a:srgbClr val="4D4E53"/>
                </a:solidFill>
                <a:highlight>
                  <a:srgbClr val="FFFFFF"/>
                </a:highlight>
                <a:latin typeface="Consolas"/>
                <a:ea typeface="Consolas"/>
                <a:cs typeface="Consolas"/>
                <a:sym typeface="Consolas"/>
              </a:rPr>
              <a:t>x</a:t>
            </a:r>
            <a:r>
              <a:rPr b="0" i="0" lang="en-GB" sz="1050" u="none" cap="none" strike="noStrike">
                <a:solidFill>
                  <a:srgbClr val="4D4E53"/>
                </a:solidFill>
                <a:highlight>
                  <a:srgbClr val="FFFFFF"/>
                </a:highlight>
                <a:latin typeface="Arial"/>
                <a:ea typeface="Arial"/>
                <a:cs typeface="Arial"/>
                <a:sym typeface="Arial"/>
              </a:rPr>
              <a:t> is the function (or global context) within which </a:t>
            </a:r>
            <a:r>
              <a:rPr b="0" i="0" lang="en-GB" sz="1050" u="none" cap="none" strike="noStrike">
                <a:solidFill>
                  <a:srgbClr val="4D4E53"/>
                </a:solidFill>
                <a:highlight>
                  <a:srgbClr val="FFFFFF"/>
                </a:highlight>
                <a:latin typeface="Consolas"/>
                <a:ea typeface="Consolas"/>
                <a:cs typeface="Consolas"/>
                <a:sym typeface="Consolas"/>
              </a:rPr>
              <a:t>x</a:t>
            </a:r>
            <a:r>
              <a:rPr b="0" i="0" lang="en-GB" sz="1050" u="none" cap="none" strike="noStrike">
                <a:solidFill>
                  <a:srgbClr val="4D4E53"/>
                </a:solidFill>
                <a:highlight>
                  <a:srgbClr val="FFFFFF"/>
                </a:highlight>
                <a:latin typeface="Arial"/>
                <a:ea typeface="Arial"/>
                <a:cs typeface="Arial"/>
                <a:sym typeface="Arial"/>
              </a:rPr>
              <a:t> is declared, not the block, which in this case is an </a:t>
            </a:r>
            <a:r>
              <a:rPr b="0" i="0" lang="en-GB" sz="1050" u="none" cap="none" strike="noStrike">
                <a:solidFill>
                  <a:srgbClr val="4D4E53"/>
                </a:solidFill>
                <a:highlight>
                  <a:srgbClr val="FFFFFF"/>
                </a:highlight>
                <a:latin typeface="Consolas"/>
                <a:ea typeface="Consolas"/>
                <a:cs typeface="Consolas"/>
                <a:sym typeface="Consolas"/>
              </a:rPr>
              <a:t>if</a:t>
            </a:r>
            <a:r>
              <a:rPr b="0" i="0" lang="en-GB" sz="1050" u="none" cap="none" strike="noStrike">
                <a:solidFill>
                  <a:srgbClr val="4D4E53"/>
                </a:solidFill>
                <a:highlight>
                  <a:srgbClr val="FFFFFF"/>
                </a:highlight>
                <a:latin typeface="Arial"/>
                <a:ea typeface="Arial"/>
                <a:cs typeface="Arial"/>
                <a:sym typeface="Arial"/>
              </a:rPr>
              <a:t> statement.</a:t>
            </a:r>
            <a:endParaRPr b="0" i="0" sz="1050" u="none" cap="none" strike="noStrike">
              <a:solidFill>
                <a:srgbClr val="4D4E53"/>
              </a:solidFill>
              <a:highlight>
                <a:srgbClr val="FFFFFF"/>
              </a:highlight>
              <a:latin typeface="Arial"/>
              <a:ea typeface="Arial"/>
              <a:cs typeface="Arial"/>
              <a:sym typeface="Aria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p38: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83" name="Google Shape;583;p38: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84" name="Google Shape;584;p38: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b="0" i="0" lang="en-GB" sz="1200" u="none" cap="none" strike="noStrike">
                <a:solidFill>
                  <a:srgbClr val="000000"/>
                </a:solidFill>
                <a:latin typeface="Times New Roman"/>
                <a:ea typeface="Times New Roman"/>
                <a:cs typeface="Times New Roman"/>
                <a:sym typeface="Times New Roman"/>
              </a:rPr>
              <a:t>What to give here?</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b4d928019a_0_110: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592" name="Google Shape;592;gb4d928019a_0_110: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593" name="Google Shape;593;gb4d928019a_0_110: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b="0" i="0" lang="en-GB" sz="1200" u="none" cap="none" strike="noStrike">
                <a:solidFill>
                  <a:srgbClr val="000000"/>
                </a:solidFill>
                <a:latin typeface="Times New Roman"/>
                <a:ea typeface="Times New Roman"/>
                <a:cs typeface="Times New Roman"/>
                <a:sym typeface="Times New Roman"/>
              </a:rPr>
              <a:t>What to give here?</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b4b4c0068b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b4b4c0068b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75"/>
              <a:buFont typeface="Arial"/>
              <a:buNone/>
            </a:pPr>
            <a:r>
              <a:t/>
            </a:r>
            <a:endParaRPr b="0" i="0" sz="11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b4d928019a_0_132: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601" name="Google Shape;601;gb4d928019a_0_132: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602" name="Google Shape;602;gb4d928019a_0_132: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b="0" i="0" lang="en-GB" sz="1200" u="none" cap="none" strike="noStrike">
                <a:solidFill>
                  <a:srgbClr val="000000"/>
                </a:solidFill>
                <a:latin typeface="Times New Roman"/>
                <a:ea typeface="Times New Roman"/>
                <a:cs typeface="Times New Roman"/>
                <a:sym typeface="Times New Roman"/>
              </a:rPr>
              <a:t>What to give here?</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b4d928019a_0_141: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610" name="Google Shape;610;gb4d928019a_0_141: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611" name="Google Shape;611;gb4d928019a_0_141: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b="0" i="0" lang="en-GB" sz="1200" u="none" cap="none" strike="noStrike">
                <a:solidFill>
                  <a:srgbClr val="000000"/>
                </a:solidFill>
                <a:latin typeface="Times New Roman"/>
                <a:ea typeface="Times New Roman"/>
                <a:cs typeface="Times New Roman"/>
                <a:sym typeface="Times New Roman"/>
              </a:rPr>
              <a:t>What to give here?</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p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19" name="Google Shape;619;p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p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28" name="Google Shape;628;p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Times New Roman"/>
              <a:buNone/>
            </a:pPr>
            <a:r>
              <a:t/>
            </a:r>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160" name="Google Shape;160;p5: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161" name="Google Shape;161;p5: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1100"/>
              </a:spcBef>
              <a:spcAft>
                <a:spcPts val="0"/>
              </a:spcAft>
              <a:buClr>
                <a:schemeClr val="dk1"/>
              </a:buClr>
              <a:buSzPts val="1100"/>
              <a:buFont typeface="Arial"/>
              <a:buNone/>
            </a:pPr>
            <a:r>
              <a:rPr lang="en-GB" sz="1000">
                <a:solidFill>
                  <a:schemeClr val="dk1"/>
                </a:solidFill>
                <a:highlight>
                  <a:srgbClr val="FFFFFF"/>
                </a:highlight>
                <a:latin typeface="Montserrat"/>
                <a:ea typeface="Montserrat"/>
                <a:cs typeface="Montserrat"/>
                <a:sym typeface="Montserrat"/>
              </a:rPr>
              <a:t> Angular 7 is completely based on components. It consists of several components which forms a tree structure with parent and child components. Angular's versions beyond 2+ are generally known as </a:t>
            </a:r>
            <a:r>
              <a:rPr b="1" lang="en-GB" sz="1000">
                <a:solidFill>
                  <a:schemeClr val="dk1"/>
                </a:solidFill>
                <a:highlight>
                  <a:srgbClr val="FFFFFF"/>
                </a:highlight>
                <a:latin typeface="Montserrat"/>
                <a:ea typeface="Montserrat"/>
                <a:cs typeface="Montserrat"/>
                <a:sym typeface="Montserrat"/>
              </a:rPr>
              <a:t>Angular</a:t>
            </a:r>
            <a:r>
              <a:rPr lang="en-GB" sz="1000">
                <a:solidFill>
                  <a:schemeClr val="dk1"/>
                </a:solidFill>
                <a:highlight>
                  <a:srgbClr val="FFFFFF"/>
                </a:highlight>
                <a:latin typeface="Montserrat"/>
                <a:ea typeface="Montserrat"/>
                <a:cs typeface="Montserrat"/>
                <a:sym typeface="Montserrat"/>
              </a:rPr>
              <a:t> only. The very first version Angular 1.0 is known as </a:t>
            </a:r>
            <a:r>
              <a:rPr b="1" lang="en-GB" sz="1000">
                <a:solidFill>
                  <a:schemeClr val="dk1"/>
                </a:solidFill>
                <a:highlight>
                  <a:srgbClr val="FFFFFF"/>
                </a:highlight>
                <a:latin typeface="Montserrat"/>
                <a:ea typeface="Montserrat"/>
                <a:cs typeface="Montserrat"/>
                <a:sym typeface="Montserrat"/>
              </a:rPr>
              <a:t>AngularJS.</a:t>
            </a:r>
            <a:endParaRPr b="1" sz="10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100"/>
              </a:spcBef>
              <a:spcAft>
                <a:spcPts val="0"/>
              </a:spcAft>
              <a:buClr>
                <a:schemeClr val="dk1"/>
              </a:buClr>
              <a:buSzPts val="1100"/>
              <a:buFont typeface="Arial"/>
              <a:buNone/>
            </a:pPr>
            <a:r>
              <a:rPr lang="en-GB" sz="1000">
                <a:solidFill>
                  <a:schemeClr val="dk1"/>
                </a:solidFill>
                <a:highlight>
                  <a:srgbClr val="FFFFFF"/>
                </a:highlight>
                <a:latin typeface="Montserrat"/>
                <a:ea typeface="Montserrat"/>
                <a:cs typeface="Montserrat"/>
                <a:sym typeface="Montserrat"/>
              </a:rPr>
              <a:t>"Angular is a complete rewrite of AngularJS by the same team that built AngularJS."</a:t>
            </a:r>
            <a:endParaRPr sz="1000">
              <a:solidFill>
                <a:schemeClr val="dk1"/>
              </a:solidFill>
              <a:highlight>
                <a:srgbClr val="FFFFFF"/>
              </a:highlight>
              <a:latin typeface="Montserrat"/>
              <a:ea typeface="Montserrat"/>
              <a:cs typeface="Montserrat"/>
              <a:sym typeface="Montserrat"/>
            </a:endParaRPr>
          </a:p>
          <a:p>
            <a:pPr indent="0" lvl="0" marL="0" marR="0" rtl="0" algn="l">
              <a:lnSpc>
                <a:spcPct val="100000"/>
              </a:lnSpc>
              <a:spcBef>
                <a:spcPts val="1100"/>
              </a:spcBef>
              <a:spcAft>
                <a:spcPts val="0"/>
              </a:spcAft>
              <a:buClr>
                <a:srgbClr val="000000"/>
              </a:buClr>
              <a:buSzPts val="300"/>
              <a:buFont typeface="Times New Roman"/>
              <a:buNone/>
            </a:pPr>
            <a:r>
              <a:rPr lang="en-GB" sz="1000">
                <a:solidFill>
                  <a:schemeClr val="dk1"/>
                </a:solidFill>
                <a:highlight>
                  <a:srgbClr val="FFFFFF"/>
                </a:highlight>
                <a:latin typeface="Montserrat"/>
                <a:ea typeface="Montserrat"/>
                <a:cs typeface="Montserrat"/>
                <a:sym typeface="Montserrat"/>
              </a:rPr>
              <a:t>A single page application is a web application or a website which provides users a very fluid, reactive and fast experience similar to a desktop application. It contains menu, buttons and blocks on a single page and when a user clicks on any of them; it dynamically rewrites the current page rather than loading entire new pages from a server. That's the reason behind its reactive fast speed.</a:t>
            </a:r>
            <a:endParaRPr sz="1000">
              <a:latin typeface="Montserrat"/>
              <a:ea typeface="Montserrat"/>
              <a:cs typeface="Montserrat"/>
              <a:sym typeface="Montserra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b4b4c0068b_1_64: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171" name="Google Shape;171;gb4b4c0068b_1_64: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172" name="Google Shape;172;gb4b4c0068b_1_64: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1100"/>
              </a:spcBef>
              <a:spcAft>
                <a:spcPts val="0"/>
              </a:spcAft>
              <a:buClr>
                <a:schemeClr val="dk1"/>
              </a:buClr>
              <a:buSzPts val="1100"/>
              <a:buFont typeface="Arial"/>
              <a:buNone/>
            </a:pPr>
            <a:r>
              <a:rPr lang="en-GB" sz="1000">
                <a:solidFill>
                  <a:schemeClr val="dk1"/>
                </a:solidFill>
                <a:highlight>
                  <a:srgbClr val="FFFFFF"/>
                </a:highlight>
                <a:latin typeface="Montserrat"/>
                <a:ea typeface="Montserrat"/>
                <a:cs typeface="Montserrat"/>
                <a:sym typeface="Montserrat"/>
              </a:rPr>
              <a:t> Angular 7 is completely based on components. It consists of several components which forms a tree structure with parent and child components. Angular's versions beyond 2+ are generally known as </a:t>
            </a:r>
            <a:r>
              <a:rPr b="1" lang="en-GB" sz="1000">
                <a:solidFill>
                  <a:schemeClr val="dk1"/>
                </a:solidFill>
                <a:highlight>
                  <a:srgbClr val="FFFFFF"/>
                </a:highlight>
                <a:latin typeface="Montserrat"/>
                <a:ea typeface="Montserrat"/>
                <a:cs typeface="Montserrat"/>
                <a:sym typeface="Montserrat"/>
              </a:rPr>
              <a:t>Angular</a:t>
            </a:r>
            <a:r>
              <a:rPr lang="en-GB" sz="1000">
                <a:solidFill>
                  <a:schemeClr val="dk1"/>
                </a:solidFill>
                <a:highlight>
                  <a:srgbClr val="FFFFFF"/>
                </a:highlight>
                <a:latin typeface="Montserrat"/>
                <a:ea typeface="Montserrat"/>
                <a:cs typeface="Montserrat"/>
                <a:sym typeface="Montserrat"/>
              </a:rPr>
              <a:t> only. The very first version Angular 1.0 is known as </a:t>
            </a:r>
            <a:r>
              <a:rPr b="1" lang="en-GB" sz="1000">
                <a:solidFill>
                  <a:schemeClr val="dk1"/>
                </a:solidFill>
                <a:highlight>
                  <a:srgbClr val="FFFFFF"/>
                </a:highlight>
                <a:latin typeface="Montserrat"/>
                <a:ea typeface="Montserrat"/>
                <a:cs typeface="Montserrat"/>
                <a:sym typeface="Montserrat"/>
              </a:rPr>
              <a:t>AngularJS.</a:t>
            </a:r>
            <a:endParaRPr b="1" sz="10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1100"/>
              </a:spcBef>
              <a:spcAft>
                <a:spcPts val="0"/>
              </a:spcAft>
              <a:buClr>
                <a:schemeClr val="dk1"/>
              </a:buClr>
              <a:buSzPts val="1100"/>
              <a:buFont typeface="Arial"/>
              <a:buNone/>
            </a:pPr>
            <a:r>
              <a:rPr lang="en-GB" sz="1000">
                <a:solidFill>
                  <a:schemeClr val="dk1"/>
                </a:solidFill>
                <a:highlight>
                  <a:srgbClr val="FFFFFF"/>
                </a:highlight>
                <a:latin typeface="Montserrat"/>
                <a:ea typeface="Montserrat"/>
                <a:cs typeface="Montserrat"/>
                <a:sym typeface="Montserrat"/>
              </a:rPr>
              <a:t>"Angular is a complete rewrite of AngularJS by the same team that built AngularJS."</a:t>
            </a:r>
            <a:endParaRPr sz="1000">
              <a:solidFill>
                <a:schemeClr val="dk1"/>
              </a:solidFill>
              <a:highlight>
                <a:srgbClr val="FFFFFF"/>
              </a:highlight>
              <a:latin typeface="Montserrat"/>
              <a:ea typeface="Montserrat"/>
              <a:cs typeface="Montserrat"/>
              <a:sym typeface="Montserrat"/>
            </a:endParaRPr>
          </a:p>
          <a:p>
            <a:pPr indent="0" lvl="0" marL="0" marR="0" rtl="0" algn="l">
              <a:lnSpc>
                <a:spcPct val="100000"/>
              </a:lnSpc>
              <a:spcBef>
                <a:spcPts val="1100"/>
              </a:spcBef>
              <a:spcAft>
                <a:spcPts val="0"/>
              </a:spcAft>
              <a:buClr>
                <a:srgbClr val="000000"/>
              </a:buClr>
              <a:buSzPts val="300"/>
              <a:buFont typeface="Times New Roman"/>
              <a:buNone/>
            </a:pPr>
            <a:r>
              <a:rPr lang="en-GB" sz="1000">
                <a:solidFill>
                  <a:schemeClr val="dk1"/>
                </a:solidFill>
                <a:highlight>
                  <a:srgbClr val="FFFFFF"/>
                </a:highlight>
                <a:latin typeface="Montserrat"/>
                <a:ea typeface="Montserrat"/>
                <a:cs typeface="Montserrat"/>
                <a:sym typeface="Montserrat"/>
              </a:rPr>
              <a:t>A single page application is a web application or a website which provides users a very fluid, reactive and fast experience similar to a desktop application. It contains menu, buttons and blocks on a single page and when a user clicks on any of them; it dynamically rewrites the current page rather than loading entire new pages from a server. That's the reason behind its reactive fast speed.</a:t>
            </a:r>
            <a:endParaRPr sz="1000">
              <a:latin typeface="Montserrat"/>
              <a:ea typeface="Montserrat"/>
              <a:cs typeface="Montserrat"/>
              <a:sym typeface="Montserra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b4b4c0068b_1_50: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182" name="Google Shape;182;gb4b4c0068b_1_50: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183" name="Google Shape;183;gb4b4c0068b_1_50: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lang="en-GB" sz="1150">
                <a:solidFill>
                  <a:schemeClr val="dk1"/>
                </a:solidFill>
                <a:highlight>
                  <a:srgbClr val="FFFFFF"/>
                </a:highlight>
                <a:latin typeface="Verdana"/>
                <a:ea typeface="Verdana"/>
                <a:cs typeface="Verdana"/>
                <a:sym typeface="Verdana"/>
              </a:rPr>
              <a:t>Angular is a complete framework of JavaScript. It provides Testing, animation and Accessibility. It provides full stack development along with Node.js, Express.js, and MongoDB.</a:t>
            </a:r>
            <a:endParaRPr sz="1150">
              <a:solidFill>
                <a:schemeClr val="dk1"/>
              </a:solidFill>
              <a:highlight>
                <a:srgbClr val="FFFFFF"/>
              </a:highlight>
              <a:latin typeface="Verdana"/>
              <a:ea typeface="Verdana"/>
              <a:cs typeface="Verdana"/>
              <a:sym typeface="Verdana"/>
            </a:endParaRPr>
          </a:p>
          <a:p>
            <a:pPr indent="0" lvl="0" marL="0" marR="0" rtl="0" algn="l">
              <a:lnSpc>
                <a:spcPct val="100000"/>
              </a:lnSpc>
              <a:spcBef>
                <a:spcPts val="0"/>
              </a:spcBef>
              <a:spcAft>
                <a:spcPts val="0"/>
              </a:spcAft>
              <a:buClr>
                <a:srgbClr val="000000"/>
              </a:buClr>
              <a:buSzPts val="300"/>
              <a:buFont typeface="Times New Roman"/>
              <a:buNone/>
            </a:pPr>
            <a:r>
              <a:t/>
            </a:r>
            <a:endParaRPr sz="1150">
              <a:solidFill>
                <a:schemeClr val="dk1"/>
              </a:solidFill>
              <a:highlight>
                <a:srgbClr val="FFFFFF"/>
              </a:highlight>
              <a:latin typeface="Verdana"/>
              <a:ea typeface="Verdana"/>
              <a:cs typeface="Verdana"/>
              <a:sym typeface="Verdana"/>
            </a:endParaRPr>
          </a:p>
          <a:p>
            <a:pPr indent="0" lvl="0" marL="0" marR="0" rtl="0" algn="l">
              <a:lnSpc>
                <a:spcPct val="100000"/>
              </a:lnSpc>
              <a:spcBef>
                <a:spcPts val="0"/>
              </a:spcBef>
              <a:spcAft>
                <a:spcPts val="0"/>
              </a:spcAft>
              <a:buClr>
                <a:srgbClr val="000000"/>
              </a:buClr>
              <a:buSzPts val="300"/>
              <a:buFont typeface="Times New Roman"/>
              <a:buNone/>
            </a:pPr>
            <a:r>
              <a:rPr lang="en-GB" sz="1150">
                <a:solidFill>
                  <a:schemeClr val="dk1"/>
                </a:solidFill>
                <a:highlight>
                  <a:srgbClr val="FFFFFF"/>
                </a:highlight>
                <a:latin typeface="Verdana"/>
                <a:ea typeface="Verdana"/>
                <a:cs typeface="Verdana"/>
                <a:sym typeface="Verdana"/>
              </a:rPr>
              <a:t>Angular provides a better productivity due to its simple and powerful template syntax, command line tools and popular editors and IDEs.</a:t>
            </a:r>
            <a:endParaRPr sz="1150">
              <a:solidFill>
                <a:schemeClr val="dk1"/>
              </a:solidFill>
              <a:highlight>
                <a:srgbClr val="FFFFFF"/>
              </a:highlight>
              <a:latin typeface="Verdana"/>
              <a:ea typeface="Verdana"/>
              <a:cs typeface="Verdana"/>
              <a:sym typeface="Verdana"/>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b4b4c0068b_1_78:notes"/>
          <p:cNvSpPr txBox="1"/>
          <p:nvPr>
            <p:ph idx="12" type="sldNum"/>
          </p:nvPr>
        </p:nvSpPr>
        <p:spPr>
          <a:xfrm>
            <a:off x="4398962" y="9555163"/>
            <a:ext cx="3368700" cy="498600"/>
          </a:xfrm>
          <a:prstGeom prst="rect">
            <a:avLst/>
          </a:prstGeom>
          <a:noFill/>
          <a:ln>
            <a:noFill/>
          </a:ln>
        </p:spPr>
        <p:txBody>
          <a:bodyPr anchorCtr="0" anchor="b" bIns="0" lIns="0" spcFirstLastPara="1" rIns="0" wrap="square" tIns="0">
            <a:noAutofit/>
          </a:bodyPr>
          <a:lstStyle/>
          <a:p>
            <a:pPr indent="0" lvl="0" marL="0" marR="0" rtl="0" algn="r">
              <a:lnSpc>
                <a:spcPct val="95000"/>
              </a:lnSpc>
              <a:spcBef>
                <a:spcPts val="0"/>
              </a:spcBef>
              <a:spcAft>
                <a:spcPts val="0"/>
              </a:spcAft>
              <a:buClr>
                <a:srgbClr val="000000"/>
              </a:buClr>
              <a:buSzPts val="350"/>
              <a:buFont typeface="Times New Roman"/>
              <a:buNone/>
            </a:pPr>
            <a:fld id="{00000000-1234-1234-1234-123412341234}" type="slidenum">
              <a:rPr b="0" i="0" lang="en-GB"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
        <p:nvSpPr>
          <p:cNvPr id="193" name="Google Shape;193;gb4b4c0068b_1_78:notes"/>
          <p:cNvSpPr/>
          <p:nvPr>
            <p:ph idx="2" type="sldImg"/>
          </p:nvPr>
        </p:nvSpPr>
        <p:spPr>
          <a:xfrm>
            <a:off x="533400" y="763588"/>
            <a:ext cx="6705600" cy="37719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
            <a:headEnd len="sm" w="sm" type="none"/>
            <a:tailEnd len="sm" w="sm" type="none"/>
          </a:ln>
        </p:spPr>
      </p:sp>
      <p:sp>
        <p:nvSpPr>
          <p:cNvPr id="194" name="Google Shape;194;gb4b4c0068b_1_78:notes"/>
          <p:cNvSpPr txBox="1"/>
          <p:nvPr>
            <p:ph idx="1" type="body"/>
          </p:nvPr>
        </p:nvSpPr>
        <p:spPr>
          <a:xfrm>
            <a:off x="777875" y="4776787"/>
            <a:ext cx="6218100" cy="4526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300"/>
              <a:buFont typeface="Times New Roman"/>
              <a:buNone/>
            </a:pPr>
            <a:r>
              <a:rPr lang="en-GB" sz="1150">
                <a:solidFill>
                  <a:schemeClr val="dk1"/>
                </a:solidFill>
                <a:highlight>
                  <a:srgbClr val="FFFFFF"/>
                </a:highlight>
                <a:latin typeface="Verdana"/>
                <a:ea typeface="Verdana"/>
                <a:cs typeface="Verdana"/>
                <a:sym typeface="Verdana"/>
              </a:rPr>
              <a:t>Angular is a complete framework of JavaScript. It provides Testing, animation and Accessibility. It provides full stack development along with Node.js, Express.js, and MongoDB.</a:t>
            </a:r>
            <a:endParaRPr sz="1150">
              <a:solidFill>
                <a:schemeClr val="dk1"/>
              </a:solidFill>
              <a:highlight>
                <a:srgbClr val="FFFFFF"/>
              </a:highlight>
              <a:latin typeface="Verdana"/>
              <a:ea typeface="Verdana"/>
              <a:cs typeface="Verdana"/>
              <a:sym typeface="Verdana"/>
            </a:endParaRPr>
          </a:p>
          <a:p>
            <a:pPr indent="0" lvl="0" marL="0" marR="0" rtl="0" algn="l">
              <a:lnSpc>
                <a:spcPct val="100000"/>
              </a:lnSpc>
              <a:spcBef>
                <a:spcPts val="0"/>
              </a:spcBef>
              <a:spcAft>
                <a:spcPts val="0"/>
              </a:spcAft>
              <a:buClr>
                <a:srgbClr val="000000"/>
              </a:buClr>
              <a:buSzPts val="300"/>
              <a:buFont typeface="Times New Roman"/>
              <a:buNone/>
            </a:pPr>
            <a:r>
              <a:t/>
            </a:r>
            <a:endParaRPr sz="1150">
              <a:solidFill>
                <a:schemeClr val="dk1"/>
              </a:solidFill>
              <a:highlight>
                <a:srgbClr val="FFFFFF"/>
              </a:highlight>
              <a:latin typeface="Verdana"/>
              <a:ea typeface="Verdana"/>
              <a:cs typeface="Verdana"/>
              <a:sym typeface="Verdana"/>
            </a:endParaRPr>
          </a:p>
          <a:p>
            <a:pPr indent="0" lvl="0" marL="0" marR="0" rtl="0" algn="l">
              <a:lnSpc>
                <a:spcPct val="100000"/>
              </a:lnSpc>
              <a:spcBef>
                <a:spcPts val="0"/>
              </a:spcBef>
              <a:spcAft>
                <a:spcPts val="0"/>
              </a:spcAft>
              <a:buClr>
                <a:srgbClr val="000000"/>
              </a:buClr>
              <a:buSzPts val="300"/>
              <a:buFont typeface="Times New Roman"/>
              <a:buNone/>
            </a:pPr>
            <a:r>
              <a:rPr lang="en-GB" sz="1150">
                <a:solidFill>
                  <a:schemeClr val="dk1"/>
                </a:solidFill>
                <a:highlight>
                  <a:srgbClr val="FFFFFF"/>
                </a:highlight>
                <a:latin typeface="Verdana"/>
                <a:ea typeface="Verdana"/>
                <a:cs typeface="Verdana"/>
                <a:sym typeface="Verdana"/>
              </a:rPr>
              <a:t>Angular provides a better productivity due to its simple and powerful template syntax, command line tools and popular editors and IDEs.</a:t>
            </a:r>
            <a:endParaRPr sz="1150">
              <a:solidFill>
                <a:schemeClr val="dk1"/>
              </a:solidFill>
              <a:highlight>
                <a:srgbClr val="FFFFFF"/>
              </a:highlight>
              <a:latin typeface="Verdana"/>
              <a:ea typeface="Verdana"/>
              <a:cs typeface="Verdana"/>
              <a:sym typeface="Verdan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415613" y="992768"/>
            <a:ext cx="11360799" cy="2736799"/>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5200"/>
              <a:buFont typeface="Arial"/>
              <a:buNone/>
              <a:defRPr sz="5200">
                <a:solidFill>
                  <a:schemeClr val="dk1"/>
                </a:solidFill>
              </a:defRPr>
            </a:lvl2pPr>
            <a:lvl3pPr lvl="2" algn="ctr">
              <a:lnSpc>
                <a:spcPct val="100000"/>
              </a:lnSpc>
              <a:spcBef>
                <a:spcPts val="0"/>
              </a:spcBef>
              <a:spcAft>
                <a:spcPts val="0"/>
              </a:spcAft>
              <a:buClr>
                <a:schemeClr val="dk1"/>
              </a:buClr>
              <a:buSzPts val="5200"/>
              <a:buFont typeface="Arial"/>
              <a:buNone/>
              <a:defRPr sz="5200">
                <a:solidFill>
                  <a:schemeClr val="dk1"/>
                </a:solidFill>
              </a:defRPr>
            </a:lvl3pPr>
            <a:lvl4pPr lvl="3" algn="ctr">
              <a:lnSpc>
                <a:spcPct val="100000"/>
              </a:lnSpc>
              <a:spcBef>
                <a:spcPts val="0"/>
              </a:spcBef>
              <a:spcAft>
                <a:spcPts val="0"/>
              </a:spcAft>
              <a:buClr>
                <a:schemeClr val="dk1"/>
              </a:buClr>
              <a:buSzPts val="5200"/>
              <a:buFont typeface="Arial"/>
              <a:buNone/>
              <a:defRPr sz="5200">
                <a:solidFill>
                  <a:schemeClr val="dk1"/>
                </a:solidFill>
              </a:defRPr>
            </a:lvl4pPr>
            <a:lvl5pPr lvl="4" algn="ctr">
              <a:lnSpc>
                <a:spcPct val="100000"/>
              </a:lnSpc>
              <a:spcBef>
                <a:spcPts val="0"/>
              </a:spcBef>
              <a:spcAft>
                <a:spcPts val="0"/>
              </a:spcAft>
              <a:buClr>
                <a:schemeClr val="dk1"/>
              </a:buClr>
              <a:buSzPts val="5200"/>
              <a:buFont typeface="Arial"/>
              <a:buNone/>
              <a:defRPr sz="5200">
                <a:solidFill>
                  <a:schemeClr val="dk1"/>
                </a:solidFill>
              </a:defRPr>
            </a:lvl5pPr>
            <a:lvl6pPr lvl="5" algn="ctr">
              <a:lnSpc>
                <a:spcPct val="100000"/>
              </a:lnSpc>
              <a:spcBef>
                <a:spcPts val="0"/>
              </a:spcBef>
              <a:spcAft>
                <a:spcPts val="0"/>
              </a:spcAft>
              <a:buClr>
                <a:schemeClr val="dk1"/>
              </a:buClr>
              <a:buSzPts val="5200"/>
              <a:buFont typeface="Arial"/>
              <a:buNone/>
              <a:defRPr sz="5200">
                <a:solidFill>
                  <a:schemeClr val="dk1"/>
                </a:solidFill>
              </a:defRPr>
            </a:lvl6pPr>
            <a:lvl7pPr lvl="6" algn="ctr">
              <a:lnSpc>
                <a:spcPct val="100000"/>
              </a:lnSpc>
              <a:spcBef>
                <a:spcPts val="0"/>
              </a:spcBef>
              <a:spcAft>
                <a:spcPts val="0"/>
              </a:spcAft>
              <a:buClr>
                <a:schemeClr val="dk1"/>
              </a:buClr>
              <a:buSzPts val="5200"/>
              <a:buFont typeface="Arial"/>
              <a:buNone/>
              <a:defRPr sz="5200">
                <a:solidFill>
                  <a:schemeClr val="dk1"/>
                </a:solidFill>
              </a:defRPr>
            </a:lvl7pPr>
            <a:lvl8pPr lvl="7" algn="ctr">
              <a:lnSpc>
                <a:spcPct val="100000"/>
              </a:lnSpc>
              <a:spcBef>
                <a:spcPts val="0"/>
              </a:spcBef>
              <a:spcAft>
                <a:spcPts val="0"/>
              </a:spcAft>
              <a:buClr>
                <a:schemeClr val="dk1"/>
              </a:buClr>
              <a:buSzPts val="5200"/>
              <a:buFont typeface="Arial"/>
              <a:buNone/>
              <a:defRPr sz="5200">
                <a:solidFill>
                  <a:schemeClr val="dk1"/>
                </a:solidFill>
              </a:defRPr>
            </a:lvl8pPr>
            <a:lvl9pPr lvl="8" algn="ctr">
              <a:lnSpc>
                <a:spcPct val="100000"/>
              </a:lnSpc>
              <a:spcBef>
                <a:spcPts val="0"/>
              </a:spcBef>
              <a:spcAft>
                <a:spcPts val="0"/>
              </a:spcAft>
              <a:buClr>
                <a:schemeClr val="dk1"/>
              </a:buClr>
              <a:buSzPts val="5200"/>
              <a:buFont typeface="Arial"/>
              <a:buNone/>
              <a:defRPr sz="5200">
                <a:solidFill>
                  <a:schemeClr val="dk1"/>
                </a:solidFill>
              </a:defRPr>
            </a:lvl9pPr>
          </a:lstStyle>
          <a:p/>
        </p:txBody>
      </p:sp>
      <p:sp>
        <p:nvSpPr>
          <p:cNvPr id="17" name="Google Shape;17;p2"/>
          <p:cNvSpPr txBox="1"/>
          <p:nvPr>
            <p:ph idx="1" type="subTitle"/>
          </p:nvPr>
        </p:nvSpPr>
        <p:spPr>
          <a:xfrm>
            <a:off x="415602" y="3778833"/>
            <a:ext cx="11360799" cy="10568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9pPr>
          </a:lstStyle>
          <a:p/>
        </p:txBody>
      </p:sp>
      <p:sp>
        <p:nvSpPr>
          <p:cNvPr id="18" name="Google Shape;18;p2"/>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53" name="Shape 53"/>
        <p:cNvGrpSpPr/>
        <p:nvPr/>
      </p:nvGrpSpPr>
      <p:grpSpPr>
        <a:xfrm>
          <a:off x="0" y="0"/>
          <a:ext cx="0" cy="0"/>
          <a:chOff x="0" y="0"/>
          <a:chExt cx="0" cy="0"/>
        </a:xfrm>
      </p:grpSpPr>
      <p:sp>
        <p:nvSpPr>
          <p:cNvPr id="54" name="Google Shape;54;p11"/>
          <p:cNvSpPr txBox="1"/>
          <p:nvPr>
            <p:ph idx="1" type="body"/>
          </p:nvPr>
        </p:nvSpPr>
        <p:spPr>
          <a:xfrm>
            <a:off x="415600" y="5640767"/>
            <a:ext cx="7998400" cy="806800"/>
          </a:xfrm>
          <a:prstGeom prst="rect">
            <a:avLst/>
          </a:prstGeom>
          <a:noFill/>
          <a:ln>
            <a:noFill/>
          </a:ln>
        </p:spPr>
        <p:txBody>
          <a:bodyPr anchorCtr="0" anchor="ctr" bIns="91425" lIns="91425" spcFirstLastPara="1" rIns="91425" wrap="square" tIns="91425">
            <a:noAutofit/>
          </a:bodyPr>
          <a:lstStyle>
            <a:lvl1pPr indent="-228600" lvl="0" marL="457200" marR="0" algn="l">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228600" lvl="1" marL="914400" marR="0" algn="l">
              <a:lnSpc>
                <a:spcPct val="115000"/>
              </a:lnSpc>
              <a:spcBef>
                <a:spcPts val="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228600" lvl="2" marL="13716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228600" lvl="3" marL="18288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228600" lvl="4" marL="22860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228600" lvl="5" marL="27432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228600" lvl="6" marL="32004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228600" lvl="7" marL="36576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228600" lvl="8" marL="4114800" marR="0" algn="l">
              <a:lnSpc>
                <a:spcPct val="115000"/>
              </a:lnSpc>
              <a:spcBef>
                <a:spcPts val="160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55" name="Google Shape;55;p11"/>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56" name="Shape 56"/>
        <p:cNvGrpSpPr/>
        <p:nvPr/>
      </p:nvGrpSpPr>
      <p:grpSpPr>
        <a:xfrm>
          <a:off x="0" y="0"/>
          <a:ext cx="0" cy="0"/>
          <a:chOff x="0" y="0"/>
          <a:chExt cx="0" cy="0"/>
        </a:xfrm>
      </p:grpSpPr>
      <p:sp>
        <p:nvSpPr>
          <p:cNvPr id="57" name="Google Shape;57;p12"/>
          <p:cNvSpPr txBox="1"/>
          <p:nvPr>
            <p:ph type="title"/>
          </p:nvPr>
        </p:nvSpPr>
        <p:spPr>
          <a:xfrm>
            <a:off x="415602" y="1474833"/>
            <a:ext cx="11360799" cy="26180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12000"/>
              <a:buFont typeface="Arial"/>
              <a:buNone/>
              <a:defRPr sz="12000">
                <a:solidFill>
                  <a:schemeClr val="dk1"/>
                </a:solidFill>
              </a:defRPr>
            </a:lvl2pPr>
            <a:lvl3pPr lvl="2" algn="ctr">
              <a:lnSpc>
                <a:spcPct val="100000"/>
              </a:lnSpc>
              <a:spcBef>
                <a:spcPts val="0"/>
              </a:spcBef>
              <a:spcAft>
                <a:spcPts val="0"/>
              </a:spcAft>
              <a:buClr>
                <a:schemeClr val="dk1"/>
              </a:buClr>
              <a:buSzPts val="12000"/>
              <a:buFont typeface="Arial"/>
              <a:buNone/>
              <a:defRPr sz="12000">
                <a:solidFill>
                  <a:schemeClr val="dk1"/>
                </a:solidFill>
              </a:defRPr>
            </a:lvl3pPr>
            <a:lvl4pPr lvl="3" algn="ctr">
              <a:lnSpc>
                <a:spcPct val="100000"/>
              </a:lnSpc>
              <a:spcBef>
                <a:spcPts val="0"/>
              </a:spcBef>
              <a:spcAft>
                <a:spcPts val="0"/>
              </a:spcAft>
              <a:buClr>
                <a:schemeClr val="dk1"/>
              </a:buClr>
              <a:buSzPts val="12000"/>
              <a:buFont typeface="Arial"/>
              <a:buNone/>
              <a:defRPr sz="12000">
                <a:solidFill>
                  <a:schemeClr val="dk1"/>
                </a:solidFill>
              </a:defRPr>
            </a:lvl4pPr>
            <a:lvl5pPr lvl="4" algn="ctr">
              <a:lnSpc>
                <a:spcPct val="100000"/>
              </a:lnSpc>
              <a:spcBef>
                <a:spcPts val="0"/>
              </a:spcBef>
              <a:spcAft>
                <a:spcPts val="0"/>
              </a:spcAft>
              <a:buClr>
                <a:schemeClr val="dk1"/>
              </a:buClr>
              <a:buSzPts val="12000"/>
              <a:buFont typeface="Arial"/>
              <a:buNone/>
              <a:defRPr sz="12000">
                <a:solidFill>
                  <a:schemeClr val="dk1"/>
                </a:solidFill>
              </a:defRPr>
            </a:lvl5pPr>
            <a:lvl6pPr lvl="5" algn="ctr">
              <a:lnSpc>
                <a:spcPct val="100000"/>
              </a:lnSpc>
              <a:spcBef>
                <a:spcPts val="0"/>
              </a:spcBef>
              <a:spcAft>
                <a:spcPts val="0"/>
              </a:spcAft>
              <a:buClr>
                <a:schemeClr val="dk1"/>
              </a:buClr>
              <a:buSzPts val="12000"/>
              <a:buFont typeface="Arial"/>
              <a:buNone/>
              <a:defRPr sz="12000">
                <a:solidFill>
                  <a:schemeClr val="dk1"/>
                </a:solidFill>
              </a:defRPr>
            </a:lvl6pPr>
            <a:lvl7pPr lvl="6" algn="ctr">
              <a:lnSpc>
                <a:spcPct val="100000"/>
              </a:lnSpc>
              <a:spcBef>
                <a:spcPts val="0"/>
              </a:spcBef>
              <a:spcAft>
                <a:spcPts val="0"/>
              </a:spcAft>
              <a:buClr>
                <a:schemeClr val="dk1"/>
              </a:buClr>
              <a:buSzPts val="12000"/>
              <a:buFont typeface="Arial"/>
              <a:buNone/>
              <a:defRPr sz="12000">
                <a:solidFill>
                  <a:schemeClr val="dk1"/>
                </a:solidFill>
              </a:defRPr>
            </a:lvl7pPr>
            <a:lvl8pPr lvl="7" algn="ctr">
              <a:lnSpc>
                <a:spcPct val="100000"/>
              </a:lnSpc>
              <a:spcBef>
                <a:spcPts val="0"/>
              </a:spcBef>
              <a:spcAft>
                <a:spcPts val="0"/>
              </a:spcAft>
              <a:buClr>
                <a:schemeClr val="dk1"/>
              </a:buClr>
              <a:buSzPts val="12000"/>
              <a:buFont typeface="Arial"/>
              <a:buNone/>
              <a:defRPr sz="12000">
                <a:solidFill>
                  <a:schemeClr val="dk1"/>
                </a:solidFill>
              </a:defRPr>
            </a:lvl8pPr>
            <a:lvl9pPr lvl="8" algn="ctr">
              <a:lnSpc>
                <a:spcPct val="100000"/>
              </a:lnSpc>
              <a:spcBef>
                <a:spcPts val="0"/>
              </a:spcBef>
              <a:spcAft>
                <a:spcPts val="0"/>
              </a:spcAft>
              <a:buClr>
                <a:schemeClr val="dk1"/>
              </a:buClr>
              <a:buSzPts val="12000"/>
              <a:buFont typeface="Arial"/>
              <a:buNone/>
              <a:defRPr sz="12000">
                <a:solidFill>
                  <a:schemeClr val="dk1"/>
                </a:solidFill>
              </a:defRPr>
            </a:lvl9pPr>
          </a:lstStyle>
          <a:p/>
        </p:txBody>
      </p:sp>
      <p:sp>
        <p:nvSpPr>
          <p:cNvPr id="58" name="Google Shape;58;p12"/>
          <p:cNvSpPr txBox="1"/>
          <p:nvPr>
            <p:ph idx="1" type="body"/>
          </p:nvPr>
        </p:nvSpPr>
        <p:spPr>
          <a:xfrm>
            <a:off x="415602" y="4202967"/>
            <a:ext cx="11360799" cy="1734400"/>
          </a:xfrm>
          <a:prstGeom prst="rect">
            <a:avLst/>
          </a:prstGeom>
          <a:noFill/>
          <a:ln>
            <a:noFill/>
          </a:ln>
        </p:spPr>
        <p:txBody>
          <a:bodyPr anchorCtr="0" anchor="t" bIns="91425" lIns="91425" spcFirstLastPara="1" rIns="91425" wrap="square" tIns="91425">
            <a:noAutofit/>
          </a:bodyPr>
          <a:lstStyle>
            <a:lvl1pPr indent="-228600" lvl="0" marL="457200" marR="0" algn="ctr">
              <a:lnSpc>
                <a:spcPct val="115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228600" lvl="1" marL="914400" marR="0" algn="ctr">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228600" lvl="2" marL="1371600" marR="0" algn="ctr">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228600" lvl="3" marL="1828800" marR="0" algn="ctr">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228600" lvl="4" marL="2286000" marR="0" algn="ctr">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228600" lvl="5" marL="2743200" marR="0" algn="ctr">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228600" lvl="6" marL="3200400" marR="0" algn="ctr">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228600" lvl="7" marL="3657600" marR="0" algn="ctr">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228600" lvl="8" marL="4114800" marR="0" algn="ctr">
              <a:lnSpc>
                <a:spcPct val="115000"/>
              </a:lnSpc>
              <a:spcBef>
                <a:spcPts val="160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59" name="Google Shape;59;p12"/>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3"/>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3"/>
          <p:cNvSpPr txBox="1"/>
          <p:nvPr>
            <p:ph type="title"/>
          </p:nvPr>
        </p:nvSpPr>
        <p:spPr>
          <a:xfrm>
            <a:off x="415602" y="593368"/>
            <a:ext cx="11360799" cy="763599"/>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algn="l">
              <a:lnSpc>
                <a:spcPct val="100000"/>
              </a:lnSpc>
              <a:spcBef>
                <a:spcPts val="0"/>
              </a:spcBef>
              <a:spcAft>
                <a:spcPts val="0"/>
              </a:spcAft>
              <a:buClr>
                <a:schemeClr val="dk1"/>
              </a:buClr>
              <a:buSzPts val="2800"/>
              <a:buFont typeface="Arial"/>
              <a:buNone/>
              <a:defRPr sz="2800">
                <a:solidFill>
                  <a:schemeClr val="dk1"/>
                </a:solidFill>
              </a:defRPr>
            </a:lvl2pPr>
            <a:lvl3pPr lvl="2" algn="l">
              <a:lnSpc>
                <a:spcPct val="100000"/>
              </a:lnSpc>
              <a:spcBef>
                <a:spcPts val="0"/>
              </a:spcBef>
              <a:spcAft>
                <a:spcPts val="0"/>
              </a:spcAft>
              <a:buClr>
                <a:schemeClr val="dk1"/>
              </a:buClr>
              <a:buSzPts val="2800"/>
              <a:buFont typeface="Arial"/>
              <a:buNone/>
              <a:defRPr sz="2800">
                <a:solidFill>
                  <a:schemeClr val="dk1"/>
                </a:solidFill>
              </a:defRPr>
            </a:lvl3pPr>
            <a:lvl4pPr lvl="3" algn="l">
              <a:lnSpc>
                <a:spcPct val="100000"/>
              </a:lnSpc>
              <a:spcBef>
                <a:spcPts val="0"/>
              </a:spcBef>
              <a:spcAft>
                <a:spcPts val="0"/>
              </a:spcAft>
              <a:buClr>
                <a:schemeClr val="dk1"/>
              </a:buClr>
              <a:buSzPts val="2800"/>
              <a:buFont typeface="Arial"/>
              <a:buNone/>
              <a:defRPr sz="2800">
                <a:solidFill>
                  <a:schemeClr val="dk1"/>
                </a:solidFill>
              </a:defRPr>
            </a:lvl4pPr>
            <a:lvl5pPr lvl="4" algn="l">
              <a:lnSpc>
                <a:spcPct val="100000"/>
              </a:lnSpc>
              <a:spcBef>
                <a:spcPts val="0"/>
              </a:spcBef>
              <a:spcAft>
                <a:spcPts val="0"/>
              </a:spcAft>
              <a:buClr>
                <a:schemeClr val="dk1"/>
              </a:buClr>
              <a:buSzPts val="2800"/>
              <a:buFont typeface="Arial"/>
              <a:buNone/>
              <a:defRPr sz="2800">
                <a:solidFill>
                  <a:schemeClr val="dk1"/>
                </a:solidFill>
              </a:defRPr>
            </a:lvl5pPr>
            <a:lvl6pPr lvl="5" algn="l">
              <a:lnSpc>
                <a:spcPct val="100000"/>
              </a:lnSpc>
              <a:spcBef>
                <a:spcPts val="0"/>
              </a:spcBef>
              <a:spcAft>
                <a:spcPts val="0"/>
              </a:spcAft>
              <a:buClr>
                <a:schemeClr val="dk1"/>
              </a:buClr>
              <a:buSzPts val="2800"/>
              <a:buFont typeface="Arial"/>
              <a:buNone/>
              <a:defRPr sz="2800">
                <a:solidFill>
                  <a:schemeClr val="dk1"/>
                </a:solidFill>
              </a:defRPr>
            </a:lvl6pPr>
            <a:lvl7pPr lvl="6" algn="l">
              <a:lnSpc>
                <a:spcPct val="100000"/>
              </a:lnSpc>
              <a:spcBef>
                <a:spcPts val="0"/>
              </a:spcBef>
              <a:spcAft>
                <a:spcPts val="0"/>
              </a:spcAft>
              <a:buClr>
                <a:schemeClr val="dk1"/>
              </a:buClr>
              <a:buSzPts val="2800"/>
              <a:buFont typeface="Arial"/>
              <a:buNone/>
              <a:defRPr sz="2800">
                <a:solidFill>
                  <a:schemeClr val="dk1"/>
                </a:solidFill>
              </a:defRPr>
            </a:lvl7pPr>
            <a:lvl8pPr lvl="7" algn="l">
              <a:lnSpc>
                <a:spcPct val="100000"/>
              </a:lnSpc>
              <a:spcBef>
                <a:spcPts val="0"/>
              </a:spcBef>
              <a:spcAft>
                <a:spcPts val="0"/>
              </a:spcAft>
              <a:buClr>
                <a:schemeClr val="dk1"/>
              </a:buClr>
              <a:buSzPts val="2800"/>
              <a:buFont typeface="Arial"/>
              <a:buNone/>
              <a:defRPr sz="2800">
                <a:solidFill>
                  <a:schemeClr val="dk1"/>
                </a:solidFill>
              </a:defRPr>
            </a:lvl8pPr>
            <a:lvl9pPr lvl="8" algn="l">
              <a:lnSpc>
                <a:spcPct val="100000"/>
              </a:lnSpc>
              <a:spcBef>
                <a:spcPts val="0"/>
              </a:spcBef>
              <a:spcAft>
                <a:spcPts val="0"/>
              </a:spcAft>
              <a:buClr>
                <a:schemeClr val="dk1"/>
              </a:buClr>
              <a:buSzPts val="2800"/>
              <a:buFont typeface="Arial"/>
              <a:buNone/>
              <a:defRPr sz="2800">
                <a:solidFill>
                  <a:schemeClr val="dk1"/>
                </a:solidFill>
              </a:defRPr>
            </a:lvl9pPr>
          </a:lstStyle>
          <a:p/>
        </p:txBody>
      </p:sp>
      <p:sp>
        <p:nvSpPr>
          <p:cNvPr id="21" name="Google Shape;21;p3"/>
          <p:cNvSpPr txBox="1"/>
          <p:nvPr>
            <p:ph idx="1" type="body"/>
          </p:nvPr>
        </p:nvSpPr>
        <p:spPr>
          <a:xfrm>
            <a:off x="415602" y="1536633"/>
            <a:ext cx="11360799" cy="4555200"/>
          </a:xfrm>
          <a:prstGeom prst="rect">
            <a:avLst/>
          </a:prstGeom>
          <a:noFill/>
          <a:ln>
            <a:noFill/>
          </a:ln>
        </p:spPr>
        <p:txBody>
          <a:bodyPr anchorCtr="0" anchor="t" bIns="91425" lIns="91425" spcFirstLastPara="1" rIns="91425" wrap="square" tIns="91425">
            <a:noAutofit/>
          </a:bodyPr>
          <a:lstStyle>
            <a:lvl1pPr indent="-228600" lvl="0" marL="457200" marR="0" algn="l">
              <a:lnSpc>
                <a:spcPct val="115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228600" lvl="1" marL="9144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228600" lvl="2" marL="13716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228600" lvl="3" marL="18288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228600" lvl="4" marL="22860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228600" lvl="5" marL="27432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228600" lvl="6" marL="32004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228600" lvl="7" marL="36576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228600" lvl="8" marL="4114800" marR="0" algn="l">
              <a:lnSpc>
                <a:spcPct val="115000"/>
              </a:lnSpc>
              <a:spcBef>
                <a:spcPts val="160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22" name="Google Shape;22;p3"/>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350"/>
              <a:buFont typeface="Arial"/>
              <a:buNone/>
              <a:defRPr b="0" i="0" sz="1400" u="none" cap="none" strike="noStrike">
                <a:solidFill>
                  <a:srgbClr val="000000"/>
                </a:solidFill>
                <a:latin typeface="Arial"/>
                <a:ea typeface="Arial"/>
                <a:cs typeface="Arial"/>
                <a:sym typeface="Arial"/>
              </a:defRPr>
            </a:lvl1pPr>
            <a:lvl2pPr indent="0" lvl="1" marL="0" marR="0" algn="l">
              <a:lnSpc>
                <a:spcPct val="100000"/>
              </a:lnSpc>
              <a:spcBef>
                <a:spcPts val="0"/>
              </a:spcBef>
              <a:spcAft>
                <a:spcPts val="0"/>
              </a:spcAft>
              <a:buClr>
                <a:srgbClr val="000000"/>
              </a:buClr>
              <a:buSzPts val="350"/>
              <a:buFont typeface="Arial"/>
              <a:buNone/>
              <a:defRPr b="0" i="0" sz="1400" u="none" cap="none" strike="noStrike">
                <a:solidFill>
                  <a:srgbClr val="000000"/>
                </a:solidFill>
                <a:latin typeface="Arial"/>
                <a:ea typeface="Arial"/>
                <a:cs typeface="Arial"/>
                <a:sym typeface="Arial"/>
              </a:defRPr>
            </a:lvl2pPr>
            <a:lvl3pPr indent="0" lvl="2" marL="0" marR="0" algn="l">
              <a:lnSpc>
                <a:spcPct val="100000"/>
              </a:lnSpc>
              <a:spcBef>
                <a:spcPts val="0"/>
              </a:spcBef>
              <a:spcAft>
                <a:spcPts val="0"/>
              </a:spcAft>
              <a:buClr>
                <a:srgbClr val="000000"/>
              </a:buClr>
              <a:buSzPts val="350"/>
              <a:buFont typeface="Arial"/>
              <a:buNone/>
              <a:defRPr b="0" i="0" sz="1400" u="none" cap="none" strike="noStrike">
                <a:solidFill>
                  <a:srgbClr val="000000"/>
                </a:solidFill>
                <a:latin typeface="Arial"/>
                <a:ea typeface="Arial"/>
                <a:cs typeface="Arial"/>
                <a:sym typeface="Arial"/>
              </a:defRPr>
            </a:lvl3pPr>
            <a:lvl4pPr indent="0" lvl="3" marL="0" marR="0" algn="l">
              <a:lnSpc>
                <a:spcPct val="100000"/>
              </a:lnSpc>
              <a:spcBef>
                <a:spcPts val="0"/>
              </a:spcBef>
              <a:spcAft>
                <a:spcPts val="0"/>
              </a:spcAft>
              <a:buClr>
                <a:srgbClr val="000000"/>
              </a:buClr>
              <a:buSzPts val="350"/>
              <a:buFont typeface="Arial"/>
              <a:buNone/>
              <a:defRPr b="0" i="0" sz="1400" u="none" cap="none" strike="noStrike">
                <a:solidFill>
                  <a:srgbClr val="000000"/>
                </a:solidFill>
                <a:latin typeface="Arial"/>
                <a:ea typeface="Arial"/>
                <a:cs typeface="Arial"/>
                <a:sym typeface="Arial"/>
              </a:defRPr>
            </a:lvl4pPr>
            <a:lvl5pPr indent="0" lvl="4" marL="0" marR="0" algn="l">
              <a:lnSpc>
                <a:spcPct val="100000"/>
              </a:lnSpc>
              <a:spcBef>
                <a:spcPts val="0"/>
              </a:spcBef>
              <a:spcAft>
                <a:spcPts val="0"/>
              </a:spcAft>
              <a:buClr>
                <a:srgbClr val="000000"/>
              </a:buClr>
              <a:buSzPts val="350"/>
              <a:buFont typeface="Arial"/>
              <a:buNone/>
              <a:defRPr b="0" i="0" sz="1400" u="none" cap="none" strike="noStrike">
                <a:solidFill>
                  <a:srgbClr val="000000"/>
                </a:solidFill>
                <a:latin typeface="Arial"/>
                <a:ea typeface="Arial"/>
                <a:cs typeface="Arial"/>
                <a:sym typeface="Arial"/>
              </a:defRPr>
            </a:lvl5pPr>
            <a:lvl6pPr indent="0" lvl="5" marL="0" marR="0" algn="l">
              <a:lnSpc>
                <a:spcPct val="100000"/>
              </a:lnSpc>
              <a:spcBef>
                <a:spcPts val="0"/>
              </a:spcBef>
              <a:spcAft>
                <a:spcPts val="0"/>
              </a:spcAft>
              <a:buClr>
                <a:srgbClr val="000000"/>
              </a:buClr>
              <a:buSzPts val="350"/>
              <a:buFont typeface="Arial"/>
              <a:buNone/>
              <a:defRPr b="0" i="0" sz="1400" u="none" cap="none" strike="noStrike">
                <a:solidFill>
                  <a:srgbClr val="000000"/>
                </a:solidFill>
                <a:latin typeface="Arial"/>
                <a:ea typeface="Arial"/>
                <a:cs typeface="Arial"/>
                <a:sym typeface="Arial"/>
              </a:defRPr>
            </a:lvl6pPr>
            <a:lvl7pPr indent="0" lvl="6" marL="0" marR="0" algn="l">
              <a:lnSpc>
                <a:spcPct val="100000"/>
              </a:lnSpc>
              <a:spcBef>
                <a:spcPts val="0"/>
              </a:spcBef>
              <a:spcAft>
                <a:spcPts val="0"/>
              </a:spcAft>
              <a:buClr>
                <a:srgbClr val="000000"/>
              </a:buClr>
              <a:buSzPts val="350"/>
              <a:buFont typeface="Arial"/>
              <a:buNone/>
              <a:defRPr b="0" i="0" sz="1400" u="none" cap="none" strike="noStrike">
                <a:solidFill>
                  <a:srgbClr val="000000"/>
                </a:solidFill>
                <a:latin typeface="Arial"/>
                <a:ea typeface="Arial"/>
                <a:cs typeface="Arial"/>
                <a:sym typeface="Arial"/>
              </a:defRPr>
            </a:lvl7pPr>
            <a:lvl8pPr indent="0" lvl="7" marL="0" marR="0" algn="l">
              <a:lnSpc>
                <a:spcPct val="100000"/>
              </a:lnSpc>
              <a:spcBef>
                <a:spcPts val="0"/>
              </a:spcBef>
              <a:spcAft>
                <a:spcPts val="0"/>
              </a:spcAft>
              <a:buClr>
                <a:srgbClr val="000000"/>
              </a:buClr>
              <a:buSzPts val="350"/>
              <a:buFont typeface="Arial"/>
              <a:buNone/>
              <a:defRPr b="0" i="0" sz="1400" u="none" cap="none" strike="noStrike">
                <a:solidFill>
                  <a:srgbClr val="000000"/>
                </a:solidFill>
                <a:latin typeface="Arial"/>
                <a:ea typeface="Arial"/>
                <a:cs typeface="Arial"/>
                <a:sym typeface="Arial"/>
              </a:defRPr>
            </a:lvl8pPr>
            <a:lvl9pPr indent="0" lvl="8" marL="0" marR="0" algn="l">
              <a:lnSpc>
                <a:spcPct val="100000"/>
              </a:lnSpc>
              <a:spcBef>
                <a:spcPts val="0"/>
              </a:spcBef>
              <a:spcAft>
                <a:spcPts val="0"/>
              </a:spcAft>
              <a:buClr>
                <a:srgbClr val="000000"/>
              </a:buClr>
              <a:buSzPts val="35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sp>
        <p:nvSpPr>
          <p:cNvPr id="24" name="Google Shape;24;p4"/>
          <p:cNvSpPr txBox="1"/>
          <p:nvPr>
            <p:ph type="title"/>
          </p:nvPr>
        </p:nvSpPr>
        <p:spPr>
          <a:xfrm>
            <a:off x="415602" y="593368"/>
            <a:ext cx="11360799" cy="763599"/>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algn="l">
              <a:lnSpc>
                <a:spcPct val="100000"/>
              </a:lnSpc>
              <a:spcBef>
                <a:spcPts val="0"/>
              </a:spcBef>
              <a:spcAft>
                <a:spcPts val="0"/>
              </a:spcAft>
              <a:buClr>
                <a:schemeClr val="dk1"/>
              </a:buClr>
              <a:buSzPts val="2800"/>
              <a:buFont typeface="Arial"/>
              <a:buNone/>
              <a:defRPr sz="2800">
                <a:solidFill>
                  <a:schemeClr val="dk1"/>
                </a:solidFill>
              </a:defRPr>
            </a:lvl2pPr>
            <a:lvl3pPr lvl="2" algn="l">
              <a:lnSpc>
                <a:spcPct val="100000"/>
              </a:lnSpc>
              <a:spcBef>
                <a:spcPts val="0"/>
              </a:spcBef>
              <a:spcAft>
                <a:spcPts val="0"/>
              </a:spcAft>
              <a:buClr>
                <a:schemeClr val="dk1"/>
              </a:buClr>
              <a:buSzPts val="2800"/>
              <a:buFont typeface="Arial"/>
              <a:buNone/>
              <a:defRPr sz="2800">
                <a:solidFill>
                  <a:schemeClr val="dk1"/>
                </a:solidFill>
              </a:defRPr>
            </a:lvl3pPr>
            <a:lvl4pPr lvl="3" algn="l">
              <a:lnSpc>
                <a:spcPct val="100000"/>
              </a:lnSpc>
              <a:spcBef>
                <a:spcPts val="0"/>
              </a:spcBef>
              <a:spcAft>
                <a:spcPts val="0"/>
              </a:spcAft>
              <a:buClr>
                <a:schemeClr val="dk1"/>
              </a:buClr>
              <a:buSzPts val="2800"/>
              <a:buFont typeface="Arial"/>
              <a:buNone/>
              <a:defRPr sz="2800">
                <a:solidFill>
                  <a:schemeClr val="dk1"/>
                </a:solidFill>
              </a:defRPr>
            </a:lvl4pPr>
            <a:lvl5pPr lvl="4" algn="l">
              <a:lnSpc>
                <a:spcPct val="100000"/>
              </a:lnSpc>
              <a:spcBef>
                <a:spcPts val="0"/>
              </a:spcBef>
              <a:spcAft>
                <a:spcPts val="0"/>
              </a:spcAft>
              <a:buClr>
                <a:schemeClr val="dk1"/>
              </a:buClr>
              <a:buSzPts val="2800"/>
              <a:buFont typeface="Arial"/>
              <a:buNone/>
              <a:defRPr sz="2800">
                <a:solidFill>
                  <a:schemeClr val="dk1"/>
                </a:solidFill>
              </a:defRPr>
            </a:lvl5pPr>
            <a:lvl6pPr lvl="5" algn="l">
              <a:lnSpc>
                <a:spcPct val="100000"/>
              </a:lnSpc>
              <a:spcBef>
                <a:spcPts val="0"/>
              </a:spcBef>
              <a:spcAft>
                <a:spcPts val="0"/>
              </a:spcAft>
              <a:buClr>
                <a:schemeClr val="dk1"/>
              </a:buClr>
              <a:buSzPts val="2800"/>
              <a:buFont typeface="Arial"/>
              <a:buNone/>
              <a:defRPr sz="2800">
                <a:solidFill>
                  <a:schemeClr val="dk1"/>
                </a:solidFill>
              </a:defRPr>
            </a:lvl6pPr>
            <a:lvl7pPr lvl="6" algn="l">
              <a:lnSpc>
                <a:spcPct val="100000"/>
              </a:lnSpc>
              <a:spcBef>
                <a:spcPts val="0"/>
              </a:spcBef>
              <a:spcAft>
                <a:spcPts val="0"/>
              </a:spcAft>
              <a:buClr>
                <a:schemeClr val="dk1"/>
              </a:buClr>
              <a:buSzPts val="2800"/>
              <a:buFont typeface="Arial"/>
              <a:buNone/>
              <a:defRPr sz="2800">
                <a:solidFill>
                  <a:schemeClr val="dk1"/>
                </a:solidFill>
              </a:defRPr>
            </a:lvl7pPr>
            <a:lvl8pPr lvl="7" algn="l">
              <a:lnSpc>
                <a:spcPct val="100000"/>
              </a:lnSpc>
              <a:spcBef>
                <a:spcPts val="0"/>
              </a:spcBef>
              <a:spcAft>
                <a:spcPts val="0"/>
              </a:spcAft>
              <a:buClr>
                <a:schemeClr val="dk1"/>
              </a:buClr>
              <a:buSzPts val="2800"/>
              <a:buFont typeface="Arial"/>
              <a:buNone/>
              <a:defRPr sz="2800">
                <a:solidFill>
                  <a:schemeClr val="dk1"/>
                </a:solidFill>
              </a:defRPr>
            </a:lvl8pPr>
            <a:lvl9pPr lvl="8" algn="l">
              <a:lnSpc>
                <a:spcPct val="100000"/>
              </a:lnSpc>
              <a:spcBef>
                <a:spcPts val="0"/>
              </a:spcBef>
              <a:spcAft>
                <a:spcPts val="0"/>
              </a:spcAft>
              <a:buClr>
                <a:schemeClr val="dk1"/>
              </a:buClr>
              <a:buSzPts val="2800"/>
              <a:buFont typeface="Arial"/>
              <a:buNone/>
              <a:defRPr sz="2800">
                <a:solidFill>
                  <a:schemeClr val="dk1"/>
                </a:solidFill>
              </a:defRPr>
            </a:lvl9pPr>
          </a:lstStyle>
          <a:p/>
        </p:txBody>
      </p:sp>
      <p:sp>
        <p:nvSpPr>
          <p:cNvPr id="25" name="Google Shape;25;p4"/>
          <p:cNvSpPr txBox="1"/>
          <p:nvPr>
            <p:ph idx="1" type="body"/>
          </p:nvPr>
        </p:nvSpPr>
        <p:spPr>
          <a:xfrm>
            <a:off x="415602" y="1536633"/>
            <a:ext cx="11360799" cy="4555200"/>
          </a:xfrm>
          <a:prstGeom prst="rect">
            <a:avLst/>
          </a:prstGeom>
          <a:noFill/>
          <a:ln>
            <a:noFill/>
          </a:ln>
        </p:spPr>
        <p:txBody>
          <a:bodyPr anchorCtr="0" anchor="t" bIns="91425" lIns="91425" spcFirstLastPara="1" rIns="91425" wrap="square" tIns="91425">
            <a:noAutofit/>
          </a:bodyPr>
          <a:lstStyle>
            <a:lvl1pPr indent="-228600" lvl="0" marL="457200" marR="0" algn="l">
              <a:lnSpc>
                <a:spcPct val="115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228600" lvl="1" marL="9144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228600" lvl="2" marL="13716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228600" lvl="3" marL="18288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228600" lvl="4" marL="22860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228600" lvl="5" marL="27432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228600" lvl="6" marL="32004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228600" lvl="7" marL="36576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228600" lvl="8" marL="4114800" marR="0" algn="l">
              <a:lnSpc>
                <a:spcPct val="115000"/>
              </a:lnSpc>
              <a:spcBef>
                <a:spcPts val="160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26" name="Google Shape;26;p4"/>
          <p:cNvSpPr txBox="1"/>
          <p:nvPr>
            <p:ph idx="10" type="dt"/>
          </p:nvPr>
        </p:nvSpPr>
        <p:spPr>
          <a:xfrm>
            <a:off x="609600" y="6356351"/>
            <a:ext cx="2844800" cy="365125"/>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7" name="Google Shape;27;p4"/>
          <p:cNvSpPr txBox="1"/>
          <p:nvPr>
            <p:ph idx="11" type="ftr"/>
          </p:nvPr>
        </p:nvSpPr>
        <p:spPr>
          <a:xfrm>
            <a:off x="4165600" y="6356351"/>
            <a:ext cx="3860800" cy="365125"/>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8" name="Google Shape;28;p4"/>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sp>
        <p:nvSpPr>
          <p:cNvPr id="30" name="Google Shape;30;p5"/>
          <p:cNvSpPr txBox="1"/>
          <p:nvPr>
            <p:ph type="title"/>
          </p:nvPr>
        </p:nvSpPr>
        <p:spPr>
          <a:xfrm>
            <a:off x="415602" y="2867800"/>
            <a:ext cx="11360799" cy="11224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3600"/>
              <a:buFont typeface="Arial"/>
              <a:buNone/>
              <a:defRPr sz="3600">
                <a:solidFill>
                  <a:schemeClr val="dk1"/>
                </a:solidFill>
              </a:defRPr>
            </a:lvl2pPr>
            <a:lvl3pPr lvl="2" algn="ctr">
              <a:lnSpc>
                <a:spcPct val="100000"/>
              </a:lnSpc>
              <a:spcBef>
                <a:spcPts val="0"/>
              </a:spcBef>
              <a:spcAft>
                <a:spcPts val="0"/>
              </a:spcAft>
              <a:buClr>
                <a:schemeClr val="dk1"/>
              </a:buClr>
              <a:buSzPts val="3600"/>
              <a:buFont typeface="Arial"/>
              <a:buNone/>
              <a:defRPr sz="3600">
                <a:solidFill>
                  <a:schemeClr val="dk1"/>
                </a:solidFill>
              </a:defRPr>
            </a:lvl3pPr>
            <a:lvl4pPr lvl="3" algn="ctr">
              <a:lnSpc>
                <a:spcPct val="100000"/>
              </a:lnSpc>
              <a:spcBef>
                <a:spcPts val="0"/>
              </a:spcBef>
              <a:spcAft>
                <a:spcPts val="0"/>
              </a:spcAft>
              <a:buClr>
                <a:schemeClr val="dk1"/>
              </a:buClr>
              <a:buSzPts val="3600"/>
              <a:buFont typeface="Arial"/>
              <a:buNone/>
              <a:defRPr sz="3600">
                <a:solidFill>
                  <a:schemeClr val="dk1"/>
                </a:solidFill>
              </a:defRPr>
            </a:lvl4pPr>
            <a:lvl5pPr lvl="4" algn="ctr">
              <a:lnSpc>
                <a:spcPct val="100000"/>
              </a:lnSpc>
              <a:spcBef>
                <a:spcPts val="0"/>
              </a:spcBef>
              <a:spcAft>
                <a:spcPts val="0"/>
              </a:spcAft>
              <a:buClr>
                <a:schemeClr val="dk1"/>
              </a:buClr>
              <a:buSzPts val="3600"/>
              <a:buFont typeface="Arial"/>
              <a:buNone/>
              <a:defRPr sz="3600">
                <a:solidFill>
                  <a:schemeClr val="dk1"/>
                </a:solidFill>
              </a:defRPr>
            </a:lvl5pPr>
            <a:lvl6pPr lvl="5" algn="ctr">
              <a:lnSpc>
                <a:spcPct val="100000"/>
              </a:lnSpc>
              <a:spcBef>
                <a:spcPts val="0"/>
              </a:spcBef>
              <a:spcAft>
                <a:spcPts val="0"/>
              </a:spcAft>
              <a:buClr>
                <a:schemeClr val="dk1"/>
              </a:buClr>
              <a:buSzPts val="3600"/>
              <a:buFont typeface="Arial"/>
              <a:buNone/>
              <a:defRPr sz="3600">
                <a:solidFill>
                  <a:schemeClr val="dk1"/>
                </a:solidFill>
              </a:defRPr>
            </a:lvl6pPr>
            <a:lvl7pPr lvl="6" algn="ctr">
              <a:lnSpc>
                <a:spcPct val="100000"/>
              </a:lnSpc>
              <a:spcBef>
                <a:spcPts val="0"/>
              </a:spcBef>
              <a:spcAft>
                <a:spcPts val="0"/>
              </a:spcAft>
              <a:buClr>
                <a:schemeClr val="dk1"/>
              </a:buClr>
              <a:buSzPts val="3600"/>
              <a:buFont typeface="Arial"/>
              <a:buNone/>
              <a:defRPr sz="3600">
                <a:solidFill>
                  <a:schemeClr val="dk1"/>
                </a:solidFill>
              </a:defRPr>
            </a:lvl7pPr>
            <a:lvl8pPr lvl="7" algn="ctr">
              <a:lnSpc>
                <a:spcPct val="100000"/>
              </a:lnSpc>
              <a:spcBef>
                <a:spcPts val="0"/>
              </a:spcBef>
              <a:spcAft>
                <a:spcPts val="0"/>
              </a:spcAft>
              <a:buClr>
                <a:schemeClr val="dk1"/>
              </a:buClr>
              <a:buSzPts val="3600"/>
              <a:buFont typeface="Arial"/>
              <a:buNone/>
              <a:defRPr sz="3600">
                <a:solidFill>
                  <a:schemeClr val="dk1"/>
                </a:solidFill>
              </a:defRPr>
            </a:lvl8pPr>
            <a:lvl9pPr lvl="8" algn="ctr">
              <a:lnSpc>
                <a:spcPct val="100000"/>
              </a:lnSpc>
              <a:spcBef>
                <a:spcPts val="0"/>
              </a:spcBef>
              <a:spcAft>
                <a:spcPts val="0"/>
              </a:spcAft>
              <a:buClr>
                <a:schemeClr val="dk1"/>
              </a:buClr>
              <a:buSzPts val="3600"/>
              <a:buFont typeface="Arial"/>
              <a:buNone/>
              <a:defRPr sz="3600">
                <a:solidFill>
                  <a:schemeClr val="dk1"/>
                </a:solidFill>
              </a:defRPr>
            </a:lvl9pPr>
          </a:lstStyle>
          <a:p/>
        </p:txBody>
      </p:sp>
      <p:sp>
        <p:nvSpPr>
          <p:cNvPr id="31" name="Google Shape;31;p5"/>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 name="Shape 32"/>
        <p:cNvGrpSpPr/>
        <p:nvPr/>
      </p:nvGrpSpPr>
      <p:grpSpPr>
        <a:xfrm>
          <a:off x="0" y="0"/>
          <a:ext cx="0" cy="0"/>
          <a:chOff x="0" y="0"/>
          <a:chExt cx="0" cy="0"/>
        </a:xfrm>
      </p:grpSpPr>
      <p:sp>
        <p:nvSpPr>
          <p:cNvPr id="33" name="Google Shape;33;p6"/>
          <p:cNvSpPr txBox="1"/>
          <p:nvPr>
            <p:ph type="title"/>
          </p:nvPr>
        </p:nvSpPr>
        <p:spPr>
          <a:xfrm>
            <a:off x="415602" y="593368"/>
            <a:ext cx="11360799" cy="763599"/>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algn="l">
              <a:lnSpc>
                <a:spcPct val="100000"/>
              </a:lnSpc>
              <a:spcBef>
                <a:spcPts val="0"/>
              </a:spcBef>
              <a:spcAft>
                <a:spcPts val="0"/>
              </a:spcAft>
              <a:buClr>
                <a:schemeClr val="dk1"/>
              </a:buClr>
              <a:buSzPts val="2800"/>
              <a:buFont typeface="Arial"/>
              <a:buNone/>
              <a:defRPr sz="2800">
                <a:solidFill>
                  <a:schemeClr val="dk1"/>
                </a:solidFill>
              </a:defRPr>
            </a:lvl2pPr>
            <a:lvl3pPr lvl="2" algn="l">
              <a:lnSpc>
                <a:spcPct val="100000"/>
              </a:lnSpc>
              <a:spcBef>
                <a:spcPts val="0"/>
              </a:spcBef>
              <a:spcAft>
                <a:spcPts val="0"/>
              </a:spcAft>
              <a:buClr>
                <a:schemeClr val="dk1"/>
              </a:buClr>
              <a:buSzPts val="2800"/>
              <a:buFont typeface="Arial"/>
              <a:buNone/>
              <a:defRPr sz="2800">
                <a:solidFill>
                  <a:schemeClr val="dk1"/>
                </a:solidFill>
              </a:defRPr>
            </a:lvl3pPr>
            <a:lvl4pPr lvl="3" algn="l">
              <a:lnSpc>
                <a:spcPct val="100000"/>
              </a:lnSpc>
              <a:spcBef>
                <a:spcPts val="0"/>
              </a:spcBef>
              <a:spcAft>
                <a:spcPts val="0"/>
              </a:spcAft>
              <a:buClr>
                <a:schemeClr val="dk1"/>
              </a:buClr>
              <a:buSzPts val="2800"/>
              <a:buFont typeface="Arial"/>
              <a:buNone/>
              <a:defRPr sz="2800">
                <a:solidFill>
                  <a:schemeClr val="dk1"/>
                </a:solidFill>
              </a:defRPr>
            </a:lvl4pPr>
            <a:lvl5pPr lvl="4" algn="l">
              <a:lnSpc>
                <a:spcPct val="100000"/>
              </a:lnSpc>
              <a:spcBef>
                <a:spcPts val="0"/>
              </a:spcBef>
              <a:spcAft>
                <a:spcPts val="0"/>
              </a:spcAft>
              <a:buClr>
                <a:schemeClr val="dk1"/>
              </a:buClr>
              <a:buSzPts val="2800"/>
              <a:buFont typeface="Arial"/>
              <a:buNone/>
              <a:defRPr sz="2800">
                <a:solidFill>
                  <a:schemeClr val="dk1"/>
                </a:solidFill>
              </a:defRPr>
            </a:lvl5pPr>
            <a:lvl6pPr lvl="5" algn="l">
              <a:lnSpc>
                <a:spcPct val="100000"/>
              </a:lnSpc>
              <a:spcBef>
                <a:spcPts val="0"/>
              </a:spcBef>
              <a:spcAft>
                <a:spcPts val="0"/>
              </a:spcAft>
              <a:buClr>
                <a:schemeClr val="dk1"/>
              </a:buClr>
              <a:buSzPts val="2800"/>
              <a:buFont typeface="Arial"/>
              <a:buNone/>
              <a:defRPr sz="2800">
                <a:solidFill>
                  <a:schemeClr val="dk1"/>
                </a:solidFill>
              </a:defRPr>
            </a:lvl6pPr>
            <a:lvl7pPr lvl="6" algn="l">
              <a:lnSpc>
                <a:spcPct val="100000"/>
              </a:lnSpc>
              <a:spcBef>
                <a:spcPts val="0"/>
              </a:spcBef>
              <a:spcAft>
                <a:spcPts val="0"/>
              </a:spcAft>
              <a:buClr>
                <a:schemeClr val="dk1"/>
              </a:buClr>
              <a:buSzPts val="2800"/>
              <a:buFont typeface="Arial"/>
              <a:buNone/>
              <a:defRPr sz="2800">
                <a:solidFill>
                  <a:schemeClr val="dk1"/>
                </a:solidFill>
              </a:defRPr>
            </a:lvl7pPr>
            <a:lvl8pPr lvl="7" algn="l">
              <a:lnSpc>
                <a:spcPct val="100000"/>
              </a:lnSpc>
              <a:spcBef>
                <a:spcPts val="0"/>
              </a:spcBef>
              <a:spcAft>
                <a:spcPts val="0"/>
              </a:spcAft>
              <a:buClr>
                <a:schemeClr val="dk1"/>
              </a:buClr>
              <a:buSzPts val="2800"/>
              <a:buFont typeface="Arial"/>
              <a:buNone/>
              <a:defRPr sz="2800">
                <a:solidFill>
                  <a:schemeClr val="dk1"/>
                </a:solidFill>
              </a:defRPr>
            </a:lvl8pPr>
            <a:lvl9pPr lvl="8" algn="l">
              <a:lnSpc>
                <a:spcPct val="100000"/>
              </a:lnSpc>
              <a:spcBef>
                <a:spcPts val="0"/>
              </a:spcBef>
              <a:spcAft>
                <a:spcPts val="0"/>
              </a:spcAft>
              <a:buClr>
                <a:schemeClr val="dk1"/>
              </a:buClr>
              <a:buSzPts val="2800"/>
              <a:buFont typeface="Arial"/>
              <a:buNone/>
              <a:defRPr sz="2800">
                <a:solidFill>
                  <a:schemeClr val="dk1"/>
                </a:solidFill>
              </a:defRPr>
            </a:lvl9pPr>
          </a:lstStyle>
          <a:p/>
        </p:txBody>
      </p:sp>
      <p:sp>
        <p:nvSpPr>
          <p:cNvPr id="34" name="Google Shape;34;p6"/>
          <p:cNvSpPr txBox="1"/>
          <p:nvPr>
            <p:ph idx="1" type="body"/>
          </p:nvPr>
        </p:nvSpPr>
        <p:spPr>
          <a:xfrm>
            <a:off x="415600" y="1536633"/>
            <a:ext cx="5333197" cy="4555200"/>
          </a:xfrm>
          <a:prstGeom prst="rect">
            <a:avLst/>
          </a:prstGeom>
          <a:noFill/>
          <a:ln>
            <a:noFill/>
          </a:ln>
        </p:spPr>
        <p:txBody>
          <a:bodyPr anchorCtr="0" anchor="t" bIns="91425" lIns="91425" spcFirstLastPara="1" rIns="91425" wrap="square" tIns="91425">
            <a:noAutofit/>
          </a:bodyPr>
          <a:lstStyle>
            <a:lvl1pPr indent="-228600" lvl="0" marL="457200" marR="0" algn="l">
              <a:lnSpc>
                <a:spcPct val="115000"/>
              </a:lnSpc>
              <a:spcBef>
                <a:spcPts val="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1pPr>
            <a:lvl2pPr indent="-228600" lvl="1" marL="9144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2pPr>
            <a:lvl3pPr indent="-228600" lvl="2" marL="13716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3pPr>
            <a:lvl4pPr indent="-228600" lvl="3" marL="18288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4pPr>
            <a:lvl5pPr indent="-228600" lvl="4" marL="22860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5pPr>
            <a:lvl6pPr indent="-228600" lvl="5" marL="27432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6pPr>
            <a:lvl7pPr indent="-228600" lvl="6" marL="32004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7pPr>
            <a:lvl8pPr indent="-228600" lvl="7" marL="36576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8pPr>
            <a:lvl9pPr indent="-228600" lvl="8" marL="4114800" marR="0" algn="l">
              <a:lnSpc>
                <a:spcPct val="115000"/>
              </a:lnSpc>
              <a:spcBef>
                <a:spcPts val="160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9pPr>
          </a:lstStyle>
          <a:p/>
        </p:txBody>
      </p:sp>
      <p:sp>
        <p:nvSpPr>
          <p:cNvPr id="35" name="Google Shape;35;p6"/>
          <p:cNvSpPr txBox="1"/>
          <p:nvPr>
            <p:ph idx="2" type="body"/>
          </p:nvPr>
        </p:nvSpPr>
        <p:spPr>
          <a:xfrm>
            <a:off x="6443200" y="1536633"/>
            <a:ext cx="5333197" cy="4555200"/>
          </a:xfrm>
          <a:prstGeom prst="rect">
            <a:avLst/>
          </a:prstGeom>
          <a:noFill/>
          <a:ln>
            <a:noFill/>
          </a:ln>
        </p:spPr>
        <p:txBody>
          <a:bodyPr anchorCtr="0" anchor="t" bIns="91425" lIns="91425" spcFirstLastPara="1" rIns="91425" wrap="square" tIns="91425">
            <a:noAutofit/>
          </a:bodyPr>
          <a:lstStyle>
            <a:lvl1pPr indent="-228600" lvl="0" marL="457200" marR="0" algn="l">
              <a:lnSpc>
                <a:spcPct val="115000"/>
              </a:lnSpc>
              <a:spcBef>
                <a:spcPts val="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1pPr>
            <a:lvl2pPr indent="-228600" lvl="1" marL="9144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2pPr>
            <a:lvl3pPr indent="-228600" lvl="2" marL="13716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3pPr>
            <a:lvl4pPr indent="-228600" lvl="3" marL="18288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4pPr>
            <a:lvl5pPr indent="-228600" lvl="4" marL="22860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5pPr>
            <a:lvl6pPr indent="-228600" lvl="5" marL="27432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6pPr>
            <a:lvl7pPr indent="-228600" lvl="6" marL="32004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7pPr>
            <a:lvl8pPr indent="-228600" lvl="7" marL="36576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8pPr>
            <a:lvl9pPr indent="-228600" lvl="8" marL="4114800" marR="0" algn="l">
              <a:lnSpc>
                <a:spcPct val="115000"/>
              </a:lnSpc>
              <a:spcBef>
                <a:spcPts val="160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9pPr>
          </a:lstStyle>
          <a:p/>
        </p:txBody>
      </p:sp>
      <p:sp>
        <p:nvSpPr>
          <p:cNvPr id="36" name="Google Shape;36;p6"/>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7"/>
          <p:cNvSpPr txBox="1"/>
          <p:nvPr>
            <p:ph type="title"/>
          </p:nvPr>
        </p:nvSpPr>
        <p:spPr>
          <a:xfrm>
            <a:off x="415602" y="593368"/>
            <a:ext cx="11360799" cy="763599"/>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algn="l">
              <a:lnSpc>
                <a:spcPct val="100000"/>
              </a:lnSpc>
              <a:spcBef>
                <a:spcPts val="0"/>
              </a:spcBef>
              <a:spcAft>
                <a:spcPts val="0"/>
              </a:spcAft>
              <a:buClr>
                <a:schemeClr val="dk1"/>
              </a:buClr>
              <a:buSzPts val="2800"/>
              <a:buFont typeface="Arial"/>
              <a:buNone/>
              <a:defRPr sz="2800">
                <a:solidFill>
                  <a:schemeClr val="dk1"/>
                </a:solidFill>
              </a:defRPr>
            </a:lvl2pPr>
            <a:lvl3pPr lvl="2" algn="l">
              <a:lnSpc>
                <a:spcPct val="100000"/>
              </a:lnSpc>
              <a:spcBef>
                <a:spcPts val="0"/>
              </a:spcBef>
              <a:spcAft>
                <a:spcPts val="0"/>
              </a:spcAft>
              <a:buClr>
                <a:schemeClr val="dk1"/>
              </a:buClr>
              <a:buSzPts val="2800"/>
              <a:buFont typeface="Arial"/>
              <a:buNone/>
              <a:defRPr sz="2800">
                <a:solidFill>
                  <a:schemeClr val="dk1"/>
                </a:solidFill>
              </a:defRPr>
            </a:lvl3pPr>
            <a:lvl4pPr lvl="3" algn="l">
              <a:lnSpc>
                <a:spcPct val="100000"/>
              </a:lnSpc>
              <a:spcBef>
                <a:spcPts val="0"/>
              </a:spcBef>
              <a:spcAft>
                <a:spcPts val="0"/>
              </a:spcAft>
              <a:buClr>
                <a:schemeClr val="dk1"/>
              </a:buClr>
              <a:buSzPts val="2800"/>
              <a:buFont typeface="Arial"/>
              <a:buNone/>
              <a:defRPr sz="2800">
                <a:solidFill>
                  <a:schemeClr val="dk1"/>
                </a:solidFill>
              </a:defRPr>
            </a:lvl4pPr>
            <a:lvl5pPr lvl="4" algn="l">
              <a:lnSpc>
                <a:spcPct val="100000"/>
              </a:lnSpc>
              <a:spcBef>
                <a:spcPts val="0"/>
              </a:spcBef>
              <a:spcAft>
                <a:spcPts val="0"/>
              </a:spcAft>
              <a:buClr>
                <a:schemeClr val="dk1"/>
              </a:buClr>
              <a:buSzPts val="2800"/>
              <a:buFont typeface="Arial"/>
              <a:buNone/>
              <a:defRPr sz="2800">
                <a:solidFill>
                  <a:schemeClr val="dk1"/>
                </a:solidFill>
              </a:defRPr>
            </a:lvl5pPr>
            <a:lvl6pPr lvl="5" algn="l">
              <a:lnSpc>
                <a:spcPct val="100000"/>
              </a:lnSpc>
              <a:spcBef>
                <a:spcPts val="0"/>
              </a:spcBef>
              <a:spcAft>
                <a:spcPts val="0"/>
              </a:spcAft>
              <a:buClr>
                <a:schemeClr val="dk1"/>
              </a:buClr>
              <a:buSzPts val="2800"/>
              <a:buFont typeface="Arial"/>
              <a:buNone/>
              <a:defRPr sz="2800">
                <a:solidFill>
                  <a:schemeClr val="dk1"/>
                </a:solidFill>
              </a:defRPr>
            </a:lvl6pPr>
            <a:lvl7pPr lvl="6" algn="l">
              <a:lnSpc>
                <a:spcPct val="100000"/>
              </a:lnSpc>
              <a:spcBef>
                <a:spcPts val="0"/>
              </a:spcBef>
              <a:spcAft>
                <a:spcPts val="0"/>
              </a:spcAft>
              <a:buClr>
                <a:schemeClr val="dk1"/>
              </a:buClr>
              <a:buSzPts val="2800"/>
              <a:buFont typeface="Arial"/>
              <a:buNone/>
              <a:defRPr sz="2800">
                <a:solidFill>
                  <a:schemeClr val="dk1"/>
                </a:solidFill>
              </a:defRPr>
            </a:lvl7pPr>
            <a:lvl8pPr lvl="7" algn="l">
              <a:lnSpc>
                <a:spcPct val="100000"/>
              </a:lnSpc>
              <a:spcBef>
                <a:spcPts val="0"/>
              </a:spcBef>
              <a:spcAft>
                <a:spcPts val="0"/>
              </a:spcAft>
              <a:buClr>
                <a:schemeClr val="dk1"/>
              </a:buClr>
              <a:buSzPts val="2800"/>
              <a:buFont typeface="Arial"/>
              <a:buNone/>
              <a:defRPr sz="2800">
                <a:solidFill>
                  <a:schemeClr val="dk1"/>
                </a:solidFill>
              </a:defRPr>
            </a:lvl8pPr>
            <a:lvl9pPr lvl="8" algn="l">
              <a:lnSpc>
                <a:spcPct val="100000"/>
              </a:lnSpc>
              <a:spcBef>
                <a:spcPts val="0"/>
              </a:spcBef>
              <a:spcAft>
                <a:spcPts val="0"/>
              </a:spcAft>
              <a:buClr>
                <a:schemeClr val="dk1"/>
              </a:buClr>
              <a:buSzPts val="2800"/>
              <a:buFont typeface="Arial"/>
              <a:buNone/>
              <a:defRPr sz="2800">
                <a:solidFill>
                  <a:schemeClr val="dk1"/>
                </a:solidFill>
              </a:defRPr>
            </a:lvl9pPr>
          </a:lstStyle>
          <a:p/>
        </p:txBody>
      </p:sp>
      <p:sp>
        <p:nvSpPr>
          <p:cNvPr id="39" name="Google Shape;39;p7"/>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40" name="Shape 40"/>
        <p:cNvGrpSpPr/>
        <p:nvPr/>
      </p:nvGrpSpPr>
      <p:grpSpPr>
        <a:xfrm>
          <a:off x="0" y="0"/>
          <a:ext cx="0" cy="0"/>
          <a:chOff x="0" y="0"/>
          <a:chExt cx="0" cy="0"/>
        </a:xfrm>
      </p:grpSpPr>
      <p:sp>
        <p:nvSpPr>
          <p:cNvPr id="41" name="Google Shape;41;p8"/>
          <p:cNvSpPr txBox="1"/>
          <p:nvPr>
            <p:ph type="title"/>
          </p:nvPr>
        </p:nvSpPr>
        <p:spPr>
          <a:xfrm>
            <a:off x="415602" y="740801"/>
            <a:ext cx="3743999" cy="1007597"/>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algn="l">
              <a:lnSpc>
                <a:spcPct val="100000"/>
              </a:lnSpc>
              <a:spcBef>
                <a:spcPts val="0"/>
              </a:spcBef>
              <a:spcAft>
                <a:spcPts val="0"/>
              </a:spcAft>
              <a:buClr>
                <a:schemeClr val="dk1"/>
              </a:buClr>
              <a:buSzPts val="2400"/>
              <a:buFont typeface="Arial"/>
              <a:buNone/>
              <a:defRPr sz="2400">
                <a:solidFill>
                  <a:schemeClr val="dk1"/>
                </a:solidFill>
              </a:defRPr>
            </a:lvl2pPr>
            <a:lvl3pPr lvl="2" algn="l">
              <a:lnSpc>
                <a:spcPct val="100000"/>
              </a:lnSpc>
              <a:spcBef>
                <a:spcPts val="0"/>
              </a:spcBef>
              <a:spcAft>
                <a:spcPts val="0"/>
              </a:spcAft>
              <a:buClr>
                <a:schemeClr val="dk1"/>
              </a:buClr>
              <a:buSzPts val="2400"/>
              <a:buFont typeface="Arial"/>
              <a:buNone/>
              <a:defRPr sz="2400">
                <a:solidFill>
                  <a:schemeClr val="dk1"/>
                </a:solidFill>
              </a:defRPr>
            </a:lvl3pPr>
            <a:lvl4pPr lvl="3" algn="l">
              <a:lnSpc>
                <a:spcPct val="100000"/>
              </a:lnSpc>
              <a:spcBef>
                <a:spcPts val="0"/>
              </a:spcBef>
              <a:spcAft>
                <a:spcPts val="0"/>
              </a:spcAft>
              <a:buClr>
                <a:schemeClr val="dk1"/>
              </a:buClr>
              <a:buSzPts val="2400"/>
              <a:buFont typeface="Arial"/>
              <a:buNone/>
              <a:defRPr sz="2400">
                <a:solidFill>
                  <a:schemeClr val="dk1"/>
                </a:solidFill>
              </a:defRPr>
            </a:lvl4pPr>
            <a:lvl5pPr lvl="4" algn="l">
              <a:lnSpc>
                <a:spcPct val="100000"/>
              </a:lnSpc>
              <a:spcBef>
                <a:spcPts val="0"/>
              </a:spcBef>
              <a:spcAft>
                <a:spcPts val="0"/>
              </a:spcAft>
              <a:buClr>
                <a:schemeClr val="dk1"/>
              </a:buClr>
              <a:buSzPts val="2400"/>
              <a:buFont typeface="Arial"/>
              <a:buNone/>
              <a:defRPr sz="2400">
                <a:solidFill>
                  <a:schemeClr val="dk1"/>
                </a:solidFill>
              </a:defRPr>
            </a:lvl5pPr>
            <a:lvl6pPr lvl="5" algn="l">
              <a:lnSpc>
                <a:spcPct val="100000"/>
              </a:lnSpc>
              <a:spcBef>
                <a:spcPts val="0"/>
              </a:spcBef>
              <a:spcAft>
                <a:spcPts val="0"/>
              </a:spcAft>
              <a:buClr>
                <a:schemeClr val="dk1"/>
              </a:buClr>
              <a:buSzPts val="2400"/>
              <a:buFont typeface="Arial"/>
              <a:buNone/>
              <a:defRPr sz="2400">
                <a:solidFill>
                  <a:schemeClr val="dk1"/>
                </a:solidFill>
              </a:defRPr>
            </a:lvl6pPr>
            <a:lvl7pPr lvl="6" algn="l">
              <a:lnSpc>
                <a:spcPct val="100000"/>
              </a:lnSpc>
              <a:spcBef>
                <a:spcPts val="0"/>
              </a:spcBef>
              <a:spcAft>
                <a:spcPts val="0"/>
              </a:spcAft>
              <a:buClr>
                <a:schemeClr val="dk1"/>
              </a:buClr>
              <a:buSzPts val="2400"/>
              <a:buFont typeface="Arial"/>
              <a:buNone/>
              <a:defRPr sz="2400">
                <a:solidFill>
                  <a:schemeClr val="dk1"/>
                </a:solidFill>
              </a:defRPr>
            </a:lvl7pPr>
            <a:lvl8pPr lvl="7" algn="l">
              <a:lnSpc>
                <a:spcPct val="100000"/>
              </a:lnSpc>
              <a:spcBef>
                <a:spcPts val="0"/>
              </a:spcBef>
              <a:spcAft>
                <a:spcPts val="0"/>
              </a:spcAft>
              <a:buClr>
                <a:schemeClr val="dk1"/>
              </a:buClr>
              <a:buSzPts val="2400"/>
              <a:buFont typeface="Arial"/>
              <a:buNone/>
              <a:defRPr sz="2400">
                <a:solidFill>
                  <a:schemeClr val="dk1"/>
                </a:solidFill>
              </a:defRPr>
            </a:lvl8pPr>
            <a:lvl9pPr lvl="8" algn="l">
              <a:lnSpc>
                <a:spcPct val="100000"/>
              </a:lnSpc>
              <a:spcBef>
                <a:spcPts val="0"/>
              </a:spcBef>
              <a:spcAft>
                <a:spcPts val="0"/>
              </a:spcAft>
              <a:buClr>
                <a:schemeClr val="dk1"/>
              </a:buClr>
              <a:buSzPts val="2400"/>
              <a:buFont typeface="Arial"/>
              <a:buNone/>
              <a:defRPr sz="2400">
                <a:solidFill>
                  <a:schemeClr val="dk1"/>
                </a:solidFill>
              </a:defRPr>
            </a:lvl9pPr>
          </a:lstStyle>
          <a:p/>
        </p:txBody>
      </p:sp>
      <p:sp>
        <p:nvSpPr>
          <p:cNvPr id="42" name="Google Shape;42;p8"/>
          <p:cNvSpPr txBox="1"/>
          <p:nvPr>
            <p:ph idx="1" type="body"/>
          </p:nvPr>
        </p:nvSpPr>
        <p:spPr>
          <a:xfrm>
            <a:off x="415602" y="1852800"/>
            <a:ext cx="3743999" cy="4239200"/>
          </a:xfrm>
          <a:prstGeom prst="rect">
            <a:avLst/>
          </a:prstGeom>
          <a:noFill/>
          <a:ln>
            <a:noFill/>
          </a:ln>
        </p:spPr>
        <p:txBody>
          <a:bodyPr anchorCtr="0" anchor="t" bIns="91425" lIns="91425" spcFirstLastPara="1" rIns="91425" wrap="square" tIns="91425">
            <a:noAutofit/>
          </a:bodyPr>
          <a:lstStyle>
            <a:lvl1pPr indent="-228600" lvl="0" marL="457200" marR="0" algn="l">
              <a:lnSpc>
                <a:spcPct val="115000"/>
              </a:lnSpc>
              <a:spcBef>
                <a:spcPts val="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1pPr>
            <a:lvl2pPr indent="-228600" lvl="1" marL="9144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2pPr>
            <a:lvl3pPr indent="-228600" lvl="2" marL="13716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3pPr>
            <a:lvl4pPr indent="-228600" lvl="3" marL="18288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4pPr>
            <a:lvl5pPr indent="-228600" lvl="4" marL="22860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5pPr>
            <a:lvl6pPr indent="-228600" lvl="5" marL="27432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6pPr>
            <a:lvl7pPr indent="-228600" lvl="6" marL="32004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7pPr>
            <a:lvl8pPr indent="-228600" lvl="7" marL="3657600" marR="0" algn="l">
              <a:lnSpc>
                <a:spcPct val="115000"/>
              </a:lnSpc>
              <a:spcBef>
                <a:spcPts val="1600"/>
              </a:spcBef>
              <a:spcAft>
                <a:spcPts val="0"/>
              </a:spcAft>
              <a:buClr>
                <a:schemeClr val="dk2"/>
              </a:buClr>
              <a:buSzPts val="1200"/>
              <a:buFont typeface="Arial"/>
              <a:buNone/>
              <a:defRPr b="0" i="0" sz="1200" u="none" cap="none" strike="noStrike">
                <a:solidFill>
                  <a:schemeClr val="dk2"/>
                </a:solidFill>
                <a:latin typeface="Arial"/>
                <a:ea typeface="Arial"/>
                <a:cs typeface="Arial"/>
                <a:sym typeface="Arial"/>
              </a:defRPr>
            </a:lvl8pPr>
            <a:lvl9pPr indent="-228600" lvl="8" marL="4114800" marR="0" algn="l">
              <a:lnSpc>
                <a:spcPct val="115000"/>
              </a:lnSpc>
              <a:spcBef>
                <a:spcPts val="1600"/>
              </a:spcBef>
              <a:spcAft>
                <a:spcPts val="1600"/>
              </a:spcAft>
              <a:buClr>
                <a:schemeClr val="dk2"/>
              </a:buClr>
              <a:buSzPts val="1200"/>
              <a:buFont typeface="Arial"/>
              <a:buNone/>
              <a:defRPr b="0" i="0" sz="1200" u="none" cap="none" strike="noStrike">
                <a:solidFill>
                  <a:schemeClr val="dk2"/>
                </a:solidFill>
                <a:latin typeface="Arial"/>
                <a:ea typeface="Arial"/>
                <a:cs typeface="Arial"/>
                <a:sym typeface="Arial"/>
              </a:defRPr>
            </a:lvl9pPr>
          </a:lstStyle>
          <a:p/>
        </p:txBody>
      </p:sp>
      <p:sp>
        <p:nvSpPr>
          <p:cNvPr id="43" name="Google Shape;43;p8"/>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44" name="Shape 44"/>
        <p:cNvGrpSpPr/>
        <p:nvPr/>
      </p:nvGrpSpPr>
      <p:grpSpPr>
        <a:xfrm>
          <a:off x="0" y="0"/>
          <a:ext cx="0" cy="0"/>
          <a:chOff x="0" y="0"/>
          <a:chExt cx="0" cy="0"/>
        </a:xfrm>
      </p:grpSpPr>
      <p:sp>
        <p:nvSpPr>
          <p:cNvPr id="45" name="Google Shape;45;p9"/>
          <p:cNvSpPr txBox="1"/>
          <p:nvPr>
            <p:ph type="title"/>
          </p:nvPr>
        </p:nvSpPr>
        <p:spPr>
          <a:xfrm>
            <a:off x="653667" y="600200"/>
            <a:ext cx="8490400" cy="54544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1pPr>
            <a:lvl2pPr lvl="1" algn="l">
              <a:lnSpc>
                <a:spcPct val="100000"/>
              </a:lnSpc>
              <a:spcBef>
                <a:spcPts val="0"/>
              </a:spcBef>
              <a:spcAft>
                <a:spcPts val="0"/>
              </a:spcAft>
              <a:buClr>
                <a:schemeClr val="dk1"/>
              </a:buClr>
              <a:buSzPts val="4800"/>
              <a:buFont typeface="Arial"/>
              <a:buNone/>
              <a:defRPr sz="4800">
                <a:solidFill>
                  <a:schemeClr val="dk1"/>
                </a:solidFill>
              </a:defRPr>
            </a:lvl2pPr>
            <a:lvl3pPr lvl="2" algn="l">
              <a:lnSpc>
                <a:spcPct val="100000"/>
              </a:lnSpc>
              <a:spcBef>
                <a:spcPts val="0"/>
              </a:spcBef>
              <a:spcAft>
                <a:spcPts val="0"/>
              </a:spcAft>
              <a:buClr>
                <a:schemeClr val="dk1"/>
              </a:buClr>
              <a:buSzPts val="4800"/>
              <a:buFont typeface="Arial"/>
              <a:buNone/>
              <a:defRPr sz="4800">
                <a:solidFill>
                  <a:schemeClr val="dk1"/>
                </a:solidFill>
              </a:defRPr>
            </a:lvl3pPr>
            <a:lvl4pPr lvl="3" algn="l">
              <a:lnSpc>
                <a:spcPct val="100000"/>
              </a:lnSpc>
              <a:spcBef>
                <a:spcPts val="0"/>
              </a:spcBef>
              <a:spcAft>
                <a:spcPts val="0"/>
              </a:spcAft>
              <a:buClr>
                <a:schemeClr val="dk1"/>
              </a:buClr>
              <a:buSzPts val="4800"/>
              <a:buFont typeface="Arial"/>
              <a:buNone/>
              <a:defRPr sz="4800">
                <a:solidFill>
                  <a:schemeClr val="dk1"/>
                </a:solidFill>
              </a:defRPr>
            </a:lvl4pPr>
            <a:lvl5pPr lvl="4" algn="l">
              <a:lnSpc>
                <a:spcPct val="100000"/>
              </a:lnSpc>
              <a:spcBef>
                <a:spcPts val="0"/>
              </a:spcBef>
              <a:spcAft>
                <a:spcPts val="0"/>
              </a:spcAft>
              <a:buClr>
                <a:schemeClr val="dk1"/>
              </a:buClr>
              <a:buSzPts val="4800"/>
              <a:buFont typeface="Arial"/>
              <a:buNone/>
              <a:defRPr sz="4800">
                <a:solidFill>
                  <a:schemeClr val="dk1"/>
                </a:solidFill>
              </a:defRPr>
            </a:lvl5pPr>
            <a:lvl6pPr lvl="5" algn="l">
              <a:lnSpc>
                <a:spcPct val="100000"/>
              </a:lnSpc>
              <a:spcBef>
                <a:spcPts val="0"/>
              </a:spcBef>
              <a:spcAft>
                <a:spcPts val="0"/>
              </a:spcAft>
              <a:buClr>
                <a:schemeClr val="dk1"/>
              </a:buClr>
              <a:buSzPts val="4800"/>
              <a:buFont typeface="Arial"/>
              <a:buNone/>
              <a:defRPr sz="4800">
                <a:solidFill>
                  <a:schemeClr val="dk1"/>
                </a:solidFill>
              </a:defRPr>
            </a:lvl6pPr>
            <a:lvl7pPr lvl="6" algn="l">
              <a:lnSpc>
                <a:spcPct val="100000"/>
              </a:lnSpc>
              <a:spcBef>
                <a:spcPts val="0"/>
              </a:spcBef>
              <a:spcAft>
                <a:spcPts val="0"/>
              </a:spcAft>
              <a:buClr>
                <a:schemeClr val="dk1"/>
              </a:buClr>
              <a:buSzPts val="4800"/>
              <a:buFont typeface="Arial"/>
              <a:buNone/>
              <a:defRPr sz="4800">
                <a:solidFill>
                  <a:schemeClr val="dk1"/>
                </a:solidFill>
              </a:defRPr>
            </a:lvl7pPr>
            <a:lvl8pPr lvl="7" algn="l">
              <a:lnSpc>
                <a:spcPct val="100000"/>
              </a:lnSpc>
              <a:spcBef>
                <a:spcPts val="0"/>
              </a:spcBef>
              <a:spcAft>
                <a:spcPts val="0"/>
              </a:spcAft>
              <a:buClr>
                <a:schemeClr val="dk1"/>
              </a:buClr>
              <a:buSzPts val="4800"/>
              <a:buFont typeface="Arial"/>
              <a:buNone/>
              <a:defRPr sz="4800">
                <a:solidFill>
                  <a:schemeClr val="dk1"/>
                </a:solidFill>
              </a:defRPr>
            </a:lvl8pPr>
            <a:lvl9pPr lvl="8" algn="l">
              <a:lnSpc>
                <a:spcPct val="100000"/>
              </a:lnSpc>
              <a:spcBef>
                <a:spcPts val="0"/>
              </a:spcBef>
              <a:spcAft>
                <a:spcPts val="0"/>
              </a:spcAft>
              <a:buClr>
                <a:schemeClr val="dk1"/>
              </a:buClr>
              <a:buSzPts val="4800"/>
              <a:buFont typeface="Arial"/>
              <a:buNone/>
              <a:defRPr sz="4800">
                <a:solidFill>
                  <a:schemeClr val="dk1"/>
                </a:solidFill>
              </a:defRPr>
            </a:lvl9pPr>
          </a:lstStyle>
          <a:p/>
        </p:txBody>
      </p:sp>
      <p:sp>
        <p:nvSpPr>
          <p:cNvPr id="46" name="Google Shape;46;p9"/>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47" name="Shape 47"/>
        <p:cNvGrpSpPr/>
        <p:nvPr/>
      </p:nvGrpSpPr>
      <p:grpSpPr>
        <a:xfrm>
          <a:off x="0" y="0"/>
          <a:ext cx="0" cy="0"/>
          <a:chOff x="0" y="0"/>
          <a:chExt cx="0" cy="0"/>
        </a:xfrm>
      </p:grpSpPr>
      <p:sp>
        <p:nvSpPr>
          <p:cNvPr id="48" name="Google Shape;48;p10"/>
          <p:cNvSpPr/>
          <p:nvPr/>
        </p:nvSpPr>
        <p:spPr>
          <a:xfrm>
            <a:off x="6096000" y="-166"/>
            <a:ext cx="6096000" cy="6857999"/>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10"/>
          <p:cNvSpPr txBox="1"/>
          <p:nvPr>
            <p:ph type="title"/>
          </p:nvPr>
        </p:nvSpPr>
        <p:spPr>
          <a:xfrm>
            <a:off x="354000" y="1644233"/>
            <a:ext cx="5393597" cy="1976400"/>
          </a:xfrm>
          <a:prstGeom prst="rect">
            <a:avLst/>
          </a:prstGeom>
          <a:noFill/>
          <a:ln>
            <a:noFill/>
          </a:ln>
        </p:spPr>
        <p:txBody>
          <a:bodyPr anchorCtr="0" anchor="b" bIns="91425" lIns="91425" spcFirstLastPara="1" rIns="91425" wrap="square" tIns="91425">
            <a:noAutofit/>
          </a:bodyPr>
          <a:lstStyle>
            <a:lvl1pPr lvl="0" marR="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1pPr>
            <a:lvl2pPr lvl="1" algn="ctr">
              <a:lnSpc>
                <a:spcPct val="100000"/>
              </a:lnSpc>
              <a:spcBef>
                <a:spcPts val="0"/>
              </a:spcBef>
              <a:spcAft>
                <a:spcPts val="0"/>
              </a:spcAft>
              <a:buClr>
                <a:schemeClr val="dk1"/>
              </a:buClr>
              <a:buSzPts val="4200"/>
              <a:buFont typeface="Arial"/>
              <a:buNone/>
              <a:defRPr sz="4200">
                <a:solidFill>
                  <a:schemeClr val="dk1"/>
                </a:solidFill>
              </a:defRPr>
            </a:lvl2pPr>
            <a:lvl3pPr lvl="2" algn="ctr">
              <a:lnSpc>
                <a:spcPct val="100000"/>
              </a:lnSpc>
              <a:spcBef>
                <a:spcPts val="0"/>
              </a:spcBef>
              <a:spcAft>
                <a:spcPts val="0"/>
              </a:spcAft>
              <a:buClr>
                <a:schemeClr val="dk1"/>
              </a:buClr>
              <a:buSzPts val="4200"/>
              <a:buFont typeface="Arial"/>
              <a:buNone/>
              <a:defRPr sz="4200">
                <a:solidFill>
                  <a:schemeClr val="dk1"/>
                </a:solidFill>
              </a:defRPr>
            </a:lvl3pPr>
            <a:lvl4pPr lvl="3" algn="ctr">
              <a:lnSpc>
                <a:spcPct val="100000"/>
              </a:lnSpc>
              <a:spcBef>
                <a:spcPts val="0"/>
              </a:spcBef>
              <a:spcAft>
                <a:spcPts val="0"/>
              </a:spcAft>
              <a:buClr>
                <a:schemeClr val="dk1"/>
              </a:buClr>
              <a:buSzPts val="4200"/>
              <a:buFont typeface="Arial"/>
              <a:buNone/>
              <a:defRPr sz="4200">
                <a:solidFill>
                  <a:schemeClr val="dk1"/>
                </a:solidFill>
              </a:defRPr>
            </a:lvl4pPr>
            <a:lvl5pPr lvl="4" algn="ctr">
              <a:lnSpc>
                <a:spcPct val="100000"/>
              </a:lnSpc>
              <a:spcBef>
                <a:spcPts val="0"/>
              </a:spcBef>
              <a:spcAft>
                <a:spcPts val="0"/>
              </a:spcAft>
              <a:buClr>
                <a:schemeClr val="dk1"/>
              </a:buClr>
              <a:buSzPts val="4200"/>
              <a:buFont typeface="Arial"/>
              <a:buNone/>
              <a:defRPr sz="4200">
                <a:solidFill>
                  <a:schemeClr val="dk1"/>
                </a:solidFill>
              </a:defRPr>
            </a:lvl5pPr>
            <a:lvl6pPr lvl="5" algn="ctr">
              <a:lnSpc>
                <a:spcPct val="100000"/>
              </a:lnSpc>
              <a:spcBef>
                <a:spcPts val="0"/>
              </a:spcBef>
              <a:spcAft>
                <a:spcPts val="0"/>
              </a:spcAft>
              <a:buClr>
                <a:schemeClr val="dk1"/>
              </a:buClr>
              <a:buSzPts val="4200"/>
              <a:buFont typeface="Arial"/>
              <a:buNone/>
              <a:defRPr sz="4200">
                <a:solidFill>
                  <a:schemeClr val="dk1"/>
                </a:solidFill>
              </a:defRPr>
            </a:lvl6pPr>
            <a:lvl7pPr lvl="6" algn="ctr">
              <a:lnSpc>
                <a:spcPct val="100000"/>
              </a:lnSpc>
              <a:spcBef>
                <a:spcPts val="0"/>
              </a:spcBef>
              <a:spcAft>
                <a:spcPts val="0"/>
              </a:spcAft>
              <a:buClr>
                <a:schemeClr val="dk1"/>
              </a:buClr>
              <a:buSzPts val="4200"/>
              <a:buFont typeface="Arial"/>
              <a:buNone/>
              <a:defRPr sz="4200">
                <a:solidFill>
                  <a:schemeClr val="dk1"/>
                </a:solidFill>
              </a:defRPr>
            </a:lvl7pPr>
            <a:lvl8pPr lvl="7" algn="ctr">
              <a:lnSpc>
                <a:spcPct val="100000"/>
              </a:lnSpc>
              <a:spcBef>
                <a:spcPts val="0"/>
              </a:spcBef>
              <a:spcAft>
                <a:spcPts val="0"/>
              </a:spcAft>
              <a:buClr>
                <a:schemeClr val="dk1"/>
              </a:buClr>
              <a:buSzPts val="4200"/>
              <a:buFont typeface="Arial"/>
              <a:buNone/>
              <a:defRPr sz="4200">
                <a:solidFill>
                  <a:schemeClr val="dk1"/>
                </a:solidFill>
              </a:defRPr>
            </a:lvl8pPr>
            <a:lvl9pPr lvl="8" algn="ctr">
              <a:lnSpc>
                <a:spcPct val="100000"/>
              </a:lnSpc>
              <a:spcBef>
                <a:spcPts val="0"/>
              </a:spcBef>
              <a:spcAft>
                <a:spcPts val="0"/>
              </a:spcAft>
              <a:buClr>
                <a:schemeClr val="dk1"/>
              </a:buClr>
              <a:buSzPts val="4200"/>
              <a:buFont typeface="Arial"/>
              <a:buNone/>
              <a:defRPr sz="4200">
                <a:solidFill>
                  <a:schemeClr val="dk1"/>
                </a:solidFill>
              </a:defRPr>
            </a:lvl9pPr>
          </a:lstStyle>
          <a:p/>
        </p:txBody>
      </p:sp>
      <p:sp>
        <p:nvSpPr>
          <p:cNvPr id="50" name="Google Shape;50;p10"/>
          <p:cNvSpPr txBox="1"/>
          <p:nvPr>
            <p:ph idx="1" type="subTitle"/>
          </p:nvPr>
        </p:nvSpPr>
        <p:spPr>
          <a:xfrm>
            <a:off x="354000" y="3737433"/>
            <a:ext cx="5393597" cy="1646800"/>
          </a:xfrm>
          <a:prstGeom prst="rect">
            <a:avLst/>
          </a:prstGeom>
          <a:noFill/>
          <a:ln>
            <a:noFill/>
          </a:ln>
        </p:spPr>
        <p:txBody>
          <a:bodyPr anchorCtr="0" anchor="t" bIns="91425" lIns="91425" spcFirstLastPara="1" rIns="91425" wrap="square" tIns="91425">
            <a:noAutofit/>
          </a:bodyPr>
          <a:lstStyle>
            <a:lvl1pPr lvl="0"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1pPr>
            <a:lvl2pPr lvl="1"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lvl="2"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lvl="3"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lvl="4"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lvl="5"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lvl="6"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lvl="7"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lvl="8" marR="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
        <p:nvSpPr>
          <p:cNvPr id="51" name="Google Shape;51;p10"/>
          <p:cNvSpPr txBox="1"/>
          <p:nvPr>
            <p:ph idx="2" type="body"/>
          </p:nvPr>
        </p:nvSpPr>
        <p:spPr>
          <a:xfrm>
            <a:off x="6586000" y="965435"/>
            <a:ext cx="5116000" cy="4926799"/>
          </a:xfrm>
          <a:prstGeom prst="rect">
            <a:avLst/>
          </a:prstGeom>
          <a:noFill/>
          <a:ln>
            <a:noFill/>
          </a:ln>
        </p:spPr>
        <p:txBody>
          <a:bodyPr anchorCtr="0" anchor="ctr" bIns="91425" lIns="91425" spcFirstLastPara="1" rIns="91425" wrap="square" tIns="91425">
            <a:noAutofit/>
          </a:bodyPr>
          <a:lstStyle>
            <a:lvl1pPr indent="-228600" lvl="0" marL="457200" marR="0" algn="l">
              <a:lnSpc>
                <a:spcPct val="115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228600" lvl="1" marL="9144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228600" lvl="2" marL="13716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228600" lvl="3" marL="18288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228600" lvl="4" marL="22860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228600" lvl="5" marL="27432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228600" lvl="6" marL="32004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228600" lvl="7" marL="3657600" marR="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228600" lvl="8" marL="4114800" marR="0" algn="l">
              <a:lnSpc>
                <a:spcPct val="115000"/>
              </a:lnSpc>
              <a:spcBef>
                <a:spcPts val="160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52" name="Google Shape;52;p10"/>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 name="Shape 11"/>
        <p:cNvGrpSpPr/>
        <p:nvPr/>
      </p:nvGrpSpPr>
      <p:grpSpPr>
        <a:xfrm>
          <a:off x="0" y="0"/>
          <a:ext cx="0" cy="0"/>
          <a:chOff x="0" y="0"/>
          <a:chExt cx="0" cy="0"/>
        </a:xfrm>
      </p:grpSpPr>
      <p:sp>
        <p:nvSpPr>
          <p:cNvPr id="12" name="Google Shape;12;p1"/>
          <p:cNvSpPr txBox="1"/>
          <p:nvPr>
            <p:ph type="title"/>
          </p:nvPr>
        </p:nvSpPr>
        <p:spPr>
          <a:xfrm>
            <a:off x="415602" y="593368"/>
            <a:ext cx="11360799" cy="763599"/>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3" name="Google Shape;13;p1"/>
          <p:cNvSpPr txBox="1"/>
          <p:nvPr>
            <p:ph idx="1" type="body"/>
          </p:nvPr>
        </p:nvSpPr>
        <p:spPr>
          <a:xfrm>
            <a:off x="415602" y="1536633"/>
            <a:ext cx="11360799" cy="45552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228600" lvl="1" marL="91440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2pPr>
            <a:lvl3pPr indent="-228600" lvl="2" marL="137160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3pPr>
            <a:lvl4pPr indent="-228600" lvl="3" marL="182880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228600" lvl="4" marL="228600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228600" lvl="5" marL="274320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228600" lvl="6" marL="320040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228600" lvl="7" marL="365760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228600" lvl="8" marL="4114800" marR="0" rtl="0" algn="l">
              <a:lnSpc>
                <a:spcPct val="115000"/>
              </a:lnSpc>
              <a:spcBef>
                <a:spcPts val="160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
        <p:nvSpPr>
          <p:cNvPr id="14" name="Google Shape;14;p1"/>
          <p:cNvSpPr txBox="1"/>
          <p:nvPr>
            <p:ph idx="12" type="sldNum"/>
          </p:nvPr>
        </p:nvSpPr>
        <p:spPr>
          <a:xfrm>
            <a:off x="11296611" y="6217621"/>
            <a:ext cx="731599" cy="52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450"/>
              <a:buFont typeface="Calibri"/>
              <a:buNone/>
              <a:defRPr b="0" i="0" sz="1800" u="none" cap="none" strike="noStrike">
                <a:solidFill>
                  <a:srgbClr val="000000"/>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angular.io/api/core/Input" TargetMode="External"/><Relationship Id="rId4" Type="http://schemas.openxmlformats.org/officeDocument/2006/relationships/hyperlink" Target="https://angular.io/api/core/Output" TargetMode="External"/><Relationship Id="rId5" Type="http://schemas.openxmlformats.org/officeDocument/2006/relationships/hyperlink" Target="https://angular.io/api/core/Input" TargetMode="External"/><Relationship Id="rId6" Type="http://schemas.openxmlformats.org/officeDocument/2006/relationships/hyperlink" Target="https://angular.io/api/core/Output" TargetMode="External"/><Relationship Id="rId7"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angular.io/api/core/Input" TargetMode="External"/><Relationship Id="rId4" Type="http://schemas.openxmlformats.org/officeDocument/2006/relationships/hyperlink" Target="https://angular.io/api/core/Input" TargetMode="External"/><Relationship Id="rId5" Type="http://schemas.openxmlformats.org/officeDocument/2006/relationships/image" Target="../media/image3.png"/><Relationship Id="rId6"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png"/><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png"/><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3.png"/><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pn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png"/><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2.png"/><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pn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s://developer.mozilla.org/en-US/docs/Web/JavaScript/Guide/Grammar_and_Types#String_literals" TargetMode="External"/><Relationship Id="rId4" Type="http://schemas.openxmlformats.org/officeDocument/2006/relationships/image" Target="../media/image2.png"/><Relationship Id="rId5" Type="http://schemas.openxmlformats.org/officeDocument/2006/relationships/image" Target="../media/image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2.png"/><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2.png"/><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2.png"/><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png"/><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2.png"/><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2.png"/><Relationship Id="rId4" Type="http://schemas.openxmlformats.org/officeDocument/2006/relationships/image" Target="../media/image3.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13.png"/><Relationship Id="rId4" Type="http://schemas.openxmlformats.org/officeDocument/2006/relationships/image" Target="../media/image17.png"/><Relationship Id="rId5" Type="http://schemas.openxmlformats.org/officeDocument/2006/relationships/image" Target="../media/image16.png"/><Relationship Id="rId6"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4"/>
          <p:cNvPicPr preferRelativeResize="0"/>
          <p:nvPr/>
        </p:nvPicPr>
        <p:blipFill rotWithShape="1">
          <a:blip r:embed="rId3">
            <a:alphaModFix/>
          </a:blip>
          <a:srcRect b="0" l="0" r="0" t="0"/>
          <a:stretch/>
        </p:blipFill>
        <p:spPr>
          <a:xfrm>
            <a:off x="608639" y="1539521"/>
            <a:ext cx="10970878" cy="3869686"/>
          </a:xfrm>
          <a:prstGeom prst="rect">
            <a:avLst/>
          </a:prstGeom>
          <a:noFill/>
          <a:ln>
            <a:noFill/>
          </a:ln>
        </p:spPr>
      </p:pic>
      <p:sp>
        <p:nvSpPr>
          <p:cNvPr id="68" name="Google Shape;68;p14"/>
          <p:cNvSpPr txBox="1"/>
          <p:nvPr/>
        </p:nvSpPr>
        <p:spPr>
          <a:xfrm>
            <a:off x="608639" y="5641072"/>
            <a:ext cx="10971000" cy="416100"/>
          </a:xfrm>
          <a:prstGeom prst="rect">
            <a:avLst/>
          </a:prstGeom>
          <a:noFill/>
          <a:ln>
            <a:noFill/>
          </a:ln>
        </p:spPr>
        <p:txBody>
          <a:bodyPr anchorCtr="0" anchor="t" bIns="45000" lIns="90000" spcFirstLastPara="1" rIns="90000" wrap="square" tIns="67925">
            <a:noAutofit/>
          </a:bodyPr>
          <a:lstStyle/>
          <a:p>
            <a:pPr indent="0" lvl="0" marL="0" marR="0" rtl="0" algn="ctr">
              <a:lnSpc>
                <a:spcPct val="93000"/>
              </a:lnSpc>
              <a:spcBef>
                <a:spcPts val="0"/>
              </a:spcBef>
              <a:spcAft>
                <a:spcPts val="0"/>
              </a:spcAft>
              <a:buClr>
                <a:srgbClr val="000000"/>
              </a:buClr>
              <a:buSzPts val="2600"/>
              <a:buFont typeface="Arial"/>
              <a:buNone/>
            </a:pPr>
            <a:r>
              <a:rPr b="0" i="0" lang="en-GB" sz="2100" u="none" cap="none" strike="noStrike">
                <a:solidFill>
                  <a:srgbClr val="000000"/>
                </a:solidFill>
                <a:latin typeface="Arial"/>
                <a:ea typeface="Arial"/>
                <a:cs typeface="Arial"/>
                <a:sym typeface="Arial"/>
              </a:rPr>
              <a:t>Topic - </a:t>
            </a:r>
            <a:r>
              <a:rPr lang="en-GB" sz="2100"/>
              <a:t>Angular</a:t>
            </a:r>
            <a:endParaRPr sz="2100"/>
          </a:p>
          <a:p>
            <a:pPr indent="0" lvl="0" marL="0" marR="0" rtl="0" algn="ctr">
              <a:lnSpc>
                <a:spcPct val="93000"/>
              </a:lnSpc>
              <a:spcBef>
                <a:spcPts val="0"/>
              </a:spcBef>
              <a:spcAft>
                <a:spcPts val="0"/>
              </a:spcAft>
              <a:buClr>
                <a:srgbClr val="000000"/>
              </a:buClr>
              <a:buSzPts val="2600"/>
              <a:buFont typeface="Arial"/>
              <a:buNone/>
            </a:pPr>
            <a:r>
              <a:t/>
            </a:r>
            <a:endParaRPr sz="2100"/>
          </a:p>
        </p:txBody>
      </p:sp>
      <p:sp>
        <p:nvSpPr>
          <p:cNvPr id="69" name="Google Shape;69;p14"/>
          <p:cNvSpPr txBox="1"/>
          <p:nvPr/>
        </p:nvSpPr>
        <p:spPr>
          <a:xfrm>
            <a:off x="802064" y="6057172"/>
            <a:ext cx="10971000" cy="416100"/>
          </a:xfrm>
          <a:prstGeom prst="rect">
            <a:avLst/>
          </a:prstGeom>
          <a:noFill/>
          <a:ln>
            <a:noFill/>
          </a:ln>
        </p:spPr>
        <p:txBody>
          <a:bodyPr anchorCtr="0" anchor="t" bIns="45000" lIns="90000" spcFirstLastPara="1" rIns="90000" wrap="square" tIns="67925">
            <a:noAutofit/>
          </a:bodyPr>
          <a:lstStyle/>
          <a:p>
            <a:pPr indent="0" lvl="0" marL="0" rtl="0" algn="ctr">
              <a:lnSpc>
                <a:spcPct val="93000"/>
              </a:lnSpc>
              <a:spcBef>
                <a:spcPts val="0"/>
              </a:spcBef>
              <a:spcAft>
                <a:spcPts val="0"/>
              </a:spcAft>
              <a:buClr>
                <a:schemeClr val="dk1"/>
              </a:buClr>
              <a:buSzPts val="1400"/>
              <a:buFont typeface="Arial"/>
              <a:buNone/>
            </a:pPr>
            <a:r>
              <a:rPr lang="en-GB" sz="1600">
                <a:solidFill>
                  <a:schemeClr val="dk1"/>
                </a:solidFill>
              </a:rPr>
              <a:t>© Copyright 2021 Accolite. All Rights Reserved</a:t>
            </a:r>
            <a:endParaRPr sz="600">
              <a:solidFill>
                <a:schemeClr val="dk1"/>
              </a:solidFill>
              <a:latin typeface="Times New Roman"/>
              <a:ea typeface="Times New Roman"/>
              <a:cs typeface="Times New Roman"/>
              <a:sym typeface="Times New Roman"/>
            </a:endParaRPr>
          </a:p>
          <a:p>
            <a:pPr indent="0" lvl="0" marL="0" rtl="0" algn="ctr">
              <a:lnSpc>
                <a:spcPct val="93000"/>
              </a:lnSpc>
              <a:spcBef>
                <a:spcPts val="0"/>
              </a:spcBef>
              <a:spcAft>
                <a:spcPts val="0"/>
              </a:spcAft>
              <a:buClr>
                <a:schemeClr val="dk1"/>
              </a:buClr>
              <a:buSzPts val="1400"/>
              <a:buFont typeface="Arial"/>
              <a:buNone/>
            </a:pPr>
            <a:r>
              <a:t/>
            </a:r>
            <a:endParaRPr sz="2000">
              <a:solidFill>
                <a:schemeClr val="dk1"/>
              </a:solidFill>
            </a:endParaRPr>
          </a:p>
          <a:p>
            <a:pPr indent="0" lvl="0" marL="0" marR="0" rtl="0" algn="ctr">
              <a:lnSpc>
                <a:spcPct val="93000"/>
              </a:lnSpc>
              <a:spcBef>
                <a:spcPts val="0"/>
              </a:spcBef>
              <a:spcAft>
                <a:spcPts val="0"/>
              </a:spcAft>
              <a:buClr>
                <a:srgbClr val="000000"/>
              </a:buClr>
              <a:buSzPts val="2600"/>
              <a:buFont typeface="Arial"/>
              <a:buNone/>
            </a:pPr>
            <a:r>
              <a:t/>
            </a:r>
            <a:endParaRPr sz="2100"/>
          </a:p>
        </p:txBody>
      </p:sp>
      <p:pic>
        <p:nvPicPr>
          <p:cNvPr id="70" name="Google Shape;70;p14"/>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3"/>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3000">
                <a:solidFill>
                  <a:schemeClr val="dk1"/>
                </a:solidFill>
                <a:latin typeface="Times New Roman"/>
                <a:ea typeface="Times New Roman"/>
                <a:cs typeface="Times New Roman"/>
                <a:sym typeface="Times New Roman"/>
              </a:rPr>
              <a:t>What is Angular Cli?</a:t>
            </a:r>
            <a:endParaRPr b="1" sz="3000">
              <a:solidFill>
                <a:schemeClr val="dk1"/>
              </a:solidFill>
              <a:latin typeface="Times New Roman"/>
              <a:ea typeface="Times New Roman"/>
              <a:cs typeface="Times New Roman"/>
              <a:sym typeface="Times New Roman"/>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381000" lvl="0" marL="9144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Angular CLI is a command-line interface (CLI) to automate your development workflow. It allows you to:</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create a new Angular application</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run a development server with LiveReload support to preview your application during development</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add features to your existing Angular application</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run your application’s unit tests</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run your application’s end-to-end (E2E) tests</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build your application for deployment to production.</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13716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p:txBody>
      </p:sp>
      <p:pic>
        <p:nvPicPr>
          <p:cNvPr id="209" name="Google Shape;209;p23"/>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210" name="Google Shape;210;p23"/>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Angular Cli</a:t>
            </a:r>
            <a:endParaRPr b="0" i="0" sz="2665" u="none" cap="none" strike="noStrike">
              <a:solidFill>
                <a:schemeClr val="lt1"/>
              </a:solidFill>
              <a:latin typeface="Montserrat Medium"/>
              <a:ea typeface="Montserrat Medium"/>
              <a:cs typeface="Montserrat Medium"/>
              <a:sym typeface="Montserrat Medium"/>
            </a:endParaRPr>
          </a:p>
        </p:txBody>
      </p:sp>
      <p:sp>
        <p:nvSpPr>
          <p:cNvPr id="211" name="Google Shape;211;p23"/>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12" name="Google Shape;212;p23"/>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4"/>
          <p:cNvSpPr/>
          <p:nvPr/>
        </p:nvSpPr>
        <p:spPr>
          <a:xfrm>
            <a:off x="1666950" y="1016575"/>
            <a:ext cx="92832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3000">
                <a:solidFill>
                  <a:schemeClr val="dk1"/>
                </a:solidFill>
                <a:latin typeface="Times New Roman"/>
                <a:ea typeface="Times New Roman"/>
                <a:cs typeface="Times New Roman"/>
                <a:sym typeface="Times New Roman"/>
              </a:rPr>
              <a:t>Ng new</a:t>
            </a:r>
            <a:endParaRPr b="1" sz="3000">
              <a:solidFill>
                <a:schemeClr val="dk1"/>
              </a:solidFill>
              <a:latin typeface="Times New Roman"/>
              <a:ea typeface="Times New Roman"/>
              <a:cs typeface="Times New Roman"/>
              <a:sym typeface="Times New Roman"/>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381000" lvl="0" marL="9144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Running the command ng new my-app will do the following:</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a new directory my-app is created</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all source files and directories for your new Angular application are created based on the name you specified (my-app) and best-practices from the official Angular Style Guide</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npm dependencies are installed</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TypeScript is configured for you</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the Karma unit test runner is configured for you</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the Protractor end-to-end test framework is configured for you</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environment files with default settings are created.</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13716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p:txBody>
      </p:sp>
      <p:pic>
        <p:nvPicPr>
          <p:cNvPr id="219" name="Google Shape;219;p24"/>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220" name="Google Shape;220;p24"/>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Angular Cli</a:t>
            </a:r>
            <a:endParaRPr b="0" i="0" sz="2665" u="none" cap="none" strike="noStrike">
              <a:solidFill>
                <a:schemeClr val="lt1"/>
              </a:solidFill>
              <a:latin typeface="Montserrat Medium"/>
              <a:ea typeface="Montserrat Medium"/>
              <a:cs typeface="Montserrat Medium"/>
              <a:sym typeface="Montserrat Medium"/>
            </a:endParaRPr>
          </a:p>
        </p:txBody>
      </p:sp>
      <p:sp>
        <p:nvSpPr>
          <p:cNvPr id="221" name="Google Shape;221;p24"/>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22" name="Google Shape;222;p24"/>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5"/>
          <p:cNvSpPr/>
          <p:nvPr/>
        </p:nvSpPr>
        <p:spPr>
          <a:xfrm>
            <a:off x="1666950" y="1016575"/>
            <a:ext cx="92832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3000">
                <a:solidFill>
                  <a:schemeClr val="dk1"/>
                </a:solidFill>
                <a:latin typeface="Times New Roman"/>
                <a:ea typeface="Times New Roman"/>
                <a:cs typeface="Times New Roman"/>
                <a:sym typeface="Times New Roman"/>
              </a:rPr>
              <a:t>Commands</a:t>
            </a:r>
            <a:endParaRPr b="1" sz="3000">
              <a:solidFill>
                <a:schemeClr val="dk1"/>
              </a:solidFill>
              <a:latin typeface="Times New Roman"/>
              <a:ea typeface="Times New Roman"/>
              <a:cs typeface="Times New Roman"/>
              <a:sym typeface="Times New Roman"/>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0" lvl="0" marL="914400" rtl="0" algn="l">
              <a:lnSpc>
                <a:spcPct val="150000"/>
              </a:lnSpc>
              <a:spcBef>
                <a:spcPts val="0"/>
              </a:spcBef>
              <a:spcAft>
                <a:spcPts val="0"/>
              </a:spcAft>
              <a:buNone/>
            </a:pPr>
            <a:r>
              <a:rPr lang="en-GB" sz="2100">
                <a:solidFill>
                  <a:schemeClr val="dk1"/>
                </a:solidFill>
                <a:latin typeface="Montserrat"/>
                <a:ea typeface="Montserrat"/>
                <a:cs typeface="Montserrat"/>
                <a:sym typeface="Montserrat"/>
              </a:rPr>
              <a:t>●</a:t>
            </a:r>
            <a:r>
              <a:rPr b="1" lang="en-GB" sz="2100" u="sng">
                <a:solidFill>
                  <a:schemeClr val="dk1"/>
                </a:solidFill>
                <a:latin typeface="Montserrat"/>
                <a:ea typeface="Montserrat"/>
                <a:cs typeface="Montserrat"/>
                <a:sym typeface="Montserrat"/>
              </a:rPr>
              <a:t>ng serve</a:t>
            </a:r>
            <a:r>
              <a:rPr lang="en-GB" sz="2100">
                <a:solidFill>
                  <a:schemeClr val="dk1"/>
                </a:solidFill>
                <a:latin typeface="Montserrat"/>
                <a:ea typeface="Montserrat"/>
                <a:cs typeface="Montserrat"/>
                <a:sym typeface="Montserrat"/>
              </a:rPr>
              <a:t>: to start the built-in development server on default port</a:t>
            </a:r>
            <a:endParaRPr sz="2100">
              <a:solidFill>
                <a:schemeClr val="dk1"/>
              </a:solidFill>
              <a:latin typeface="Montserrat"/>
              <a:ea typeface="Montserrat"/>
              <a:cs typeface="Montserrat"/>
              <a:sym typeface="Montserrat"/>
            </a:endParaRPr>
          </a:p>
          <a:p>
            <a:pPr indent="0" lvl="0" marL="914400" rtl="0" algn="l">
              <a:lnSpc>
                <a:spcPct val="150000"/>
              </a:lnSpc>
              <a:spcBef>
                <a:spcPts val="0"/>
              </a:spcBef>
              <a:spcAft>
                <a:spcPts val="0"/>
              </a:spcAft>
              <a:buNone/>
            </a:pPr>
            <a:r>
              <a:rPr lang="en-GB" sz="2100">
                <a:solidFill>
                  <a:schemeClr val="dk1"/>
                </a:solidFill>
                <a:latin typeface="Montserrat"/>
                <a:ea typeface="Montserrat"/>
                <a:cs typeface="Montserrat"/>
                <a:sym typeface="Montserrat"/>
              </a:rPr>
              <a:t>●</a:t>
            </a:r>
            <a:r>
              <a:rPr b="1" lang="en-GB" sz="2100" u="sng">
                <a:solidFill>
                  <a:schemeClr val="dk1"/>
                </a:solidFill>
                <a:latin typeface="Montserrat"/>
                <a:ea typeface="Montserrat"/>
                <a:cs typeface="Montserrat"/>
                <a:sym typeface="Montserrat"/>
              </a:rPr>
              <a:t>ng test</a:t>
            </a:r>
            <a:r>
              <a:rPr lang="en-GB" sz="2100">
                <a:solidFill>
                  <a:schemeClr val="dk1"/>
                </a:solidFill>
                <a:latin typeface="Montserrat"/>
                <a:ea typeface="Montserrat"/>
                <a:cs typeface="Montserrat"/>
                <a:sym typeface="Montserrat"/>
              </a:rPr>
              <a:t>: to run all unit tests</a:t>
            </a:r>
            <a:endParaRPr sz="2100">
              <a:solidFill>
                <a:schemeClr val="dk1"/>
              </a:solidFill>
              <a:latin typeface="Montserrat"/>
              <a:ea typeface="Montserrat"/>
              <a:cs typeface="Montserrat"/>
              <a:sym typeface="Montserrat"/>
            </a:endParaRPr>
          </a:p>
          <a:p>
            <a:pPr indent="0" lvl="0" marL="914400" rtl="0" algn="l">
              <a:lnSpc>
                <a:spcPct val="150000"/>
              </a:lnSpc>
              <a:spcBef>
                <a:spcPts val="0"/>
              </a:spcBef>
              <a:spcAft>
                <a:spcPts val="0"/>
              </a:spcAft>
              <a:buNone/>
            </a:pPr>
            <a:r>
              <a:rPr lang="en-GB" sz="2100">
                <a:solidFill>
                  <a:schemeClr val="dk1"/>
                </a:solidFill>
                <a:latin typeface="Montserrat"/>
                <a:ea typeface="Montserrat"/>
                <a:cs typeface="Montserrat"/>
                <a:sym typeface="Montserrat"/>
              </a:rPr>
              <a:t>●</a:t>
            </a:r>
            <a:r>
              <a:rPr b="1" lang="en-GB" sz="2100" u="sng">
                <a:solidFill>
                  <a:schemeClr val="dk1"/>
                </a:solidFill>
                <a:latin typeface="Montserrat"/>
                <a:ea typeface="Montserrat"/>
                <a:cs typeface="Montserrat"/>
                <a:sym typeface="Montserrat"/>
              </a:rPr>
              <a:t>ng e2e</a:t>
            </a:r>
            <a:r>
              <a:rPr lang="en-GB" sz="2100">
                <a:solidFill>
                  <a:schemeClr val="dk1"/>
                </a:solidFill>
                <a:latin typeface="Montserrat"/>
                <a:ea typeface="Montserrat"/>
                <a:cs typeface="Montserrat"/>
                <a:sym typeface="Montserrat"/>
              </a:rPr>
              <a:t>: to run all E2E tests</a:t>
            </a:r>
            <a:endParaRPr sz="2100">
              <a:solidFill>
                <a:schemeClr val="dk1"/>
              </a:solidFill>
              <a:latin typeface="Montserrat"/>
              <a:ea typeface="Montserrat"/>
              <a:cs typeface="Montserrat"/>
              <a:sym typeface="Montserrat"/>
            </a:endParaRPr>
          </a:p>
          <a:p>
            <a:pPr indent="0" lvl="0" marL="914400" rtl="0" algn="l">
              <a:lnSpc>
                <a:spcPct val="150000"/>
              </a:lnSpc>
              <a:spcBef>
                <a:spcPts val="0"/>
              </a:spcBef>
              <a:spcAft>
                <a:spcPts val="0"/>
              </a:spcAft>
              <a:buNone/>
            </a:pPr>
            <a:r>
              <a:rPr lang="en-GB" sz="2100">
                <a:solidFill>
                  <a:schemeClr val="dk1"/>
                </a:solidFill>
                <a:latin typeface="Montserrat"/>
                <a:ea typeface="Montserrat"/>
                <a:cs typeface="Montserrat"/>
                <a:sym typeface="Montserrat"/>
              </a:rPr>
              <a:t>●</a:t>
            </a:r>
            <a:r>
              <a:rPr b="1" lang="en-GB" sz="2100" u="sng">
                <a:solidFill>
                  <a:schemeClr val="dk1"/>
                </a:solidFill>
                <a:latin typeface="Montserrat"/>
                <a:ea typeface="Montserrat"/>
                <a:cs typeface="Montserrat"/>
                <a:sym typeface="Montserrat"/>
              </a:rPr>
              <a:t>ng build --target=production</a:t>
            </a:r>
            <a:r>
              <a:rPr lang="en-GB" sz="2100">
                <a:solidFill>
                  <a:schemeClr val="dk1"/>
                </a:solidFill>
                <a:latin typeface="Montserrat"/>
                <a:ea typeface="Montserrat"/>
                <a:cs typeface="Montserrat"/>
                <a:sym typeface="Montserrat"/>
              </a:rPr>
              <a:t>: To build and bundle your application for deployment</a:t>
            </a:r>
            <a:endParaRPr sz="21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1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13716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p:txBody>
      </p:sp>
      <p:pic>
        <p:nvPicPr>
          <p:cNvPr id="229" name="Google Shape;229;p25"/>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230" name="Google Shape;230;p25"/>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Angular Cli</a:t>
            </a:r>
            <a:endParaRPr b="0" i="0" sz="2665" u="none" cap="none" strike="noStrike">
              <a:solidFill>
                <a:schemeClr val="lt1"/>
              </a:solidFill>
              <a:latin typeface="Montserrat Medium"/>
              <a:ea typeface="Montserrat Medium"/>
              <a:cs typeface="Montserrat Medium"/>
              <a:sym typeface="Montserrat Medium"/>
            </a:endParaRPr>
          </a:p>
        </p:txBody>
      </p:sp>
      <p:sp>
        <p:nvSpPr>
          <p:cNvPr id="231" name="Google Shape;231;p25"/>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32" name="Google Shape;232;p25"/>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6"/>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3000">
                <a:solidFill>
                  <a:schemeClr val="dk1"/>
                </a:solidFill>
                <a:latin typeface="Times New Roman"/>
                <a:ea typeface="Times New Roman"/>
                <a:cs typeface="Times New Roman"/>
                <a:sym typeface="Times New Roman"/>
              </a:rPr>
              <a:t>Commands</a:t>
            </a:r>
            <a:endParaRPr b="1" sz="3000">
              <a:solidFill>
                <a:schemeClr val="dk1"/>
              </a:solidFill>
              <a:latin typeface="Times New Roman"/>
              <a:ea typeface="Times New Roman"/>
              <a:cs typeface="Times New Roman"/>
              <a:sym typeface="Times New Roman"/>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381000" lvl="0" marL="9144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Download Visual Studio Code</a:t>
            </a:r>
            <a:endParaRPr sz="2400">
              <a:solidFill>
                <a:schemeClr val="dk1"/>
              </a:solidFill>
              <a:latin typeface="Montserrat"/>
              <a:ea typeface="Montserrat"/>
              <a:cs typeface="Montserrat"/>
              <a:sym typeface="Montserrat"/>
            </a:endParaRPr>
          </a:p>
          <a:p>
            <a:pPr indent="-381000" lvl="0" marL="9144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Download Node.js</a:t>
            </a:r>
            <a:endParaRPr sz="2400">
              <a:solidFill>
                <a:schemeClr val="dk1"/>
              </a:solidFill>
              <a:latin typeface="Montserrat"/>
              <a:ea typeface="Montserrat"/>
              <a:cs typeface="Montserrat"/>
              <a:sym typeface="Montserrat"/>
            </a:endParaRPr>
          </a:p>
          <a:p>
            <a:pPr indent="-381000" lvl="0" marL="9144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Install Angular client</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npm install -g @angular/cli  </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ng new spring-au</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cd  spring-au</a:t>
            </a:r>
            <a:endParaRPr sz="2400">
              <a:solidFill>
                <a:schemeClr val="dk1"/>
              </a:solidFill>
              <a:latin typeface="Montserrat"/>
              <a:ea typeface="Montserrat"/>
              <a:cs typeface="Montserrat"/>
              <a:sym typeface="Montserrat"/>
            </a:endParaRPr>
          </a:p>
          <a:p>
            <a:pPr indent="-381000" lvl="1" marL="1371600" marR="0" rtl="0" algn="l">
              <a:lnSpc>
                <a:spcPct val="95000"/>
              </a:lnSpc>
              <a:spcBef>
                <a:spcPts val="0"/>
              </a:spcBef>
              <a:spcAft>
                <a:spcPts val="0"/>
              </a:spcAft>
              <a:buClr>
                <a:schemeClr val="dk1"/>
              </a:buClr>
              <a:buSzPts val="2400"/>
              <a:buFont typeface="Montserrat"/>
              <a:buChar char="○"/>
            </a:pPr>
            <a:r>
              <a:rPr lang="en-GB" sz="2400">
                <a:solidFill>
                  <a:schemeClr val="dk1"/>
                </a:solidFill>
                <a:latin typeface="Montserrat"/>
                <a:ea typeface="Montserrat"/>
                <a:cs typeface="Montserrat"/>
                <a:sym typeface="Montserrat"/>
              </a:rPr>
              <a:t>ng serve  </a:t>
            </a:r>
            <a:endParaRPr sz="2400">
              <a:solidFill>
                <a:schemeClr val="dk1"/>
              </a:solidFill>
              <a:latin typeface="Montserrat"/>
              <a:ea typeface="Montserrat"/>
              <a:cs typeface="Montserrat"/>
              <a:sym typeface="Montserrat"/>
            </a:endParaRPr>
          </a:p>
          <a:p>
            <a:pPr indent="0" lvl="0" marL="13716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91440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a:p>
            <a:pPr indent="0" lvl="0" marL="0" marR="0" rtl="0" algn="l">
              <a:lnSpc>
                <a:spcPct val="95000"/>
              </a:lnSpc>
              <a:spcBef>
                <a:spcPts val="0"/>
              </a:spcBef>
              <a:spcAft>
                <a:spcPts val="0"/>
              </a:spcAft>
              <a:buNone/>
            </a:pPr>
            <a:r>
              <a:t/>
            </a:r>
            <a:endParaRPr sz="2400">
              <a:solidFill>
                <a:schemeClr val="dk1"/>
              </a:solidFill>
              <a:latin typeface="Montserrat"/>
              <a:ea typeface="Montserrat"/>
              <a:cs typeface="Montserrat"/>
              <a:sym typeface="Montserrat"/>
            </a:endParaRPr>
          </a:p>
        </p:txBody>
      </p:sp>
      <p:pic>
        <p:nvPicPr>
          <p:cNvPr id="239" name="Google Shape;239;p26"/>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240" name="Google Shape;240;p26"/>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Setup</a:t>
            </a:r>
            <a:endParaRPr b="0" i="0" sz="2665" u="none" cap="none" strike="noStrike">
              <a:solidFill>
                <a:schemeClr val="lt1"/>
              </a:solidFill>
              <a:latin typeface="Montserrat Medium"/>
              <a:ea typeface="Montserrat Medium"/>
              <a:cs typeface="Montserrat Medium"/>
              <a:sym typeface="Montserrat Medium"/>
            </a:endParaRPr>
          </a:p>
        </p:txBody>
      </p:sp>
      <p:sp>
        <p:nvSpPr>
          <p:cNvPr id="241" name="Google Shape;241;p26"/>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242" name="Google Shape;242;p26"/>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43" name="Google Shape;243;p26"/>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7"/>
          <p:cNvSpPr/>
          <p:nvPr/>
        </p:nvSpPr>
        <p:spPr>
          <a:xfrm>
            <a:off x="1748325" y="1016575"/>
            <a:ext cx="95547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2100">
                <a:solidFill>
                  <a:schemeClr val="dk1"/>
                </a:solidFill>
                <a:latin typeface="Comfortaa"/>
                <a:ea typeface="Comfortaa"/>
                <a:cs typeface="Comfortaa"/>
                <a:sym typeface="Comfortaa"/>
              </a:rPr>
              <a:t>Explanation</a:t>
            </a:r>
            <a:endParaRPr b="1" sz="21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314325" lvl="0" marL="457200" marR="25400" rtl="0" algn="l">
              <a:lnSpc>
                <a:spcPct val="163043"/>
              </a:lnSpc>
              <a:spcBef>
                <a:spcPts val="1400"/>
              </a:spcBef>
              <a:spcAft>
                <a:spcPts val="0"/>
              </a:spcAft>
              <a:buClr>
                <a:schemeClr val="dk1"/>
              </a:buClr>
              <a:buSzPts val="1350"/>
              <a:buFont typeface="Verdana"/>
              <a:buChar char="●"/>
            </a:pPr>
            <a:r>
              <a:rPr b="1" lang="en-GB" sz="1350">
                <a:solidFill>
                  <a:schemeClr val="dk1"/>
                </a:solidFill>
                <a:highlight>
                  <a:srgbClr val="FFFFFF"/>
                </a:highlight>
                <a:latin typeface="Verdana"/>
                <a:ea typeface="Verdana"/>
                <a:cs typeface="Verdana"/>
                <a:sym typeface="Verdana"/>
              </a:rPr>
              <a:t>src folder:</a:t>
            </a:r>
            <a:r>
              <a:rPr lang="en-GB" sz="1350">
                <a:solidFill>
                  <a:schemeClr val="dk1"/>
                </a:solidFill>
                <a:highlight>
                  <a:srgbClr val="FFFFFF"/>
                </a:highlight>
                <a:latin typeface="Verdana"/>
                <a:ea typeface="Verdana"/>
                <a:cs typeface="Verdana"/>
                <a:sym typeface="Verdana"/>
              </a:rPr>
              <a:t> This is the folder which contains the main code files related to your angular application.</a:t>
            </a:r>
            <a:endParaRPr sz="1350">
              <a:solidFill>
                <a:schemeClr val="dk1"/>
              </a:solidFill>
              <a:highlight>
                <a:srgbClr val="FFFFFF"/>
              </a:highlight>
              <a:latin typeface="Verdana"/>
              <a:ea typeface="Verdana"/>
              <a:cs typeface="Verdana"/>
              <a:sym typeface="Verdana"/>
            </a:endParaRPr>
          </a:p>
          <a:p>
            <a:pPr indent="-314325" lvl="0" marL="457200" marR="25400" rtl="0" algn="l">
              <a:lnSpc>
                <a:spcPct val="163043"/>
              </a:lnSpc>
              <a:spcBef>
                <a:spcPts val="0"/>
              </a:spcBef>
              <a:spcAft>
                <a:spcPts val="0"/>
              </a:spcAft>
              <a:buClr>
                <a:schemeClr val="dk1"/>
              </a:buClr>
              <a:buSzPts val="1350"/>
              <a:buFont typeface="Verdana"/>
              <a:buChar char="●"/>
            </a:pPr>
            <a:r>
              <a:rPr b="1" lang="en-GB" sz="1350">
                <a:solidFill>
                  <a:schemeClr val="dk1"/>
                </a:solidFill>
                <a:highlight>
                  <a:srgbClr val="FFFFFF"/>
                </a:highlight>
                <a:latin typeface="Verdana"/>
                <a:ea typeface="Verdana"/>
                <a:cs typeface="Verdana"/>
                <a:sym typeface="Verdana"/>
              </a:rPr>
              <a:t>app folder:</a:t>
            </a:r>
            <a:r>
              <a:rPr lang="en-GB" sz="1350">
                <a:solidFill>
                  <a:schemeClr val="dk1"/>
                </a:solidFill>
                <a:highlight>
                  <a:srgbClr val="FFFFFF"/>
                </a:highlight>
                <a:latin typeface="Verdana"/>
                <a:ea typeface="Verdana"/>
                <a:cs typeface="Verdana"/>
                <a:sym typeface="Verdana"/>
              </a:rPr>
              <a:t> The app folder contains the files, you have created for app components.</a:t>
            </a:r>
            <a:endParaRPr sz="1350">
              <a:solidFill>
                <a:schemeClr val="dk1"/>
              </a:solidFill>
              <a:highlight>
                <a:srgbClr val="FFFFFF"/>
              </a:highlight>
              <a:latin typeface="Verdana"/>
              <a:ea typeface="Verdana"/>
              <a:cs typeface="Verdana"/>
              <a:sym typeface="Verdana"/>
            </a:endParaRPr>
          </a:p>
          <a:p>
            <a:pPr indent="-314325" lvl="0" marL="457200" marR="25400" rtl="0" algn="l">
              <a:lnSpc>
                <a:spcPct val="163043"/>
              </a:lnSpc>
              <a:spcBef>
                <a:spcPts val="0"/>
              </a:spcBef>
              <a:spcAft>
                <a:spcPts val="0"/>
              </a:spcAft>
              <a:buClr>
                <a:schemeClr val="dk1"/>
              </a:buClr>
              <a:buSzPts val="1350"/>
              <a:buFont typeface="Verdana"/>
              <a:buChar char="●"/>
            </a:pPr>
            <a:r>
              <a:rPr b="1" lang="en-GB" sz="1350">
                <a:solidFill>
                  <a:schemeClr val="dk1"/>
                </a:solidFill>
                <a:highlight>
                  <a:srgbClr val="FFFFFF"/>
                </a:highlight>
                <a:latin typeface="Verdana"/>
                <a:ea typeface="Verdana"/>
                <a:cs typeface="Verdana"/>
                <a:sym typeface="Verdana"/>
              </a:rPr>
              <a:t>app.component.css:</a:t>
            </a:r>
            <a:r>
              <a:rPr lang="en-GB" sz="1350">
                <a:solidFill>
                  <a:schemeClr val="dk1"/>
                </a:solidFill>
                <a:highlight>
                  <a:srgbClr val="FFFFFF"/>
                </a:highlight>
                <a:latin typeface="Verdana"/>
                <a:ea typeface="Verdana"/>
                <a:cs typeface="Verdana"/>
                <a:sym typeface="Verdana"/>
              </a:rPr>
              <a:t> This file contains the cascading style sheets code for your app component.</a:t>
            </a:r>
            <a:endParaRPr sz="1350">
              <a:solidFill>
                <a:schemeClr val="dk1"/>
              </a:solidFill>
              <a:highlight>
                <a:srgbClr val="FFFFFF"/>
              </a:highlight>
              <a:latin typeface="Verdana"/>
              <a:ea typeface="Verdana"/>
              <a:cs typeface="Verdana"/>
              <a:sym typeface="Verdana"/>
            </a:endParaRPr>
          </a:p>
          <a:p>
            <a:pPr indent="-314325" lvl="0" marL="457200" marR="25400" rtl="0" algn="l">
              <a:lnSpc>
                <a:spcPct val="163043"/>
              </a:lnSpc>
              <a:spcBef>
                <a:spcPts val="0"/>
              </a:spcBef>
              <a:spcAft>
                <a:spcPts val="0"/>
              </a:spcAft>
              <a:buClr>
                <a:schemeClr val="dk1"/>
              </a:buClr>
              <a:buSzPts val="1350"/>
              <a:buFont typeface="Verdana"/>
              <a:buChar char="●"/>
            </a:pPr>
            <a:r>
              <a:rPr b="1" lang="en-GB" sz="1350">
                <a:solidFill>
                  <a:schemeClr val="dk1"/>
                </a:solidFill>
                <a:highlight>
                  <a:srgbClr val="FFFFFF"/>
                </a:highlight>
                <a:latin typeface="Verdana"/>
                <a:ea typeface="Verdana"/>
                <a:cs typeface="Verdana"/>
                <a:sym typeface="Verdana"/>
              </a:rPr>
              <a:t>app.component.html:</a:t>
            </a:r>
            <a:r>
              <a:rPr lang="en-GB" sz="1350">
                <a:solidFill>
                  <a:schemeClr val="dk1"/>
                </a:solidFill>
                <a:highlight>
                  <a:srgbClr val="FFFFFF"/>
                </a:highlight>
                <a:latin typeface="Verdana"/>
                <a:ea typeface="Verdana"/>
                <a:cs typeface="Verdana"/>
                <a:sym typeface="Verdana"/>
              </a:rPr>
              <a:t> This file contains the html file related to app component. This is the template file which is used by angular to do the data binding.</a:t>
            </a:r>
            <a:endParaRPr sz="1350">
              <a:solidFill>
                <a:schemeClr val="dk1"/>
              </a:solidFill>
              <a:highlight>
                <a:srgbClr val="FFFFFF"/>
              </a:highlight>
              <a:latin typeface="Verdana"/>
              <a:ea typeface="Verdana"/>
              <a:cs typeface="Verdana"/>
              <a:sym typeface="Verdana"/>
            </a:endParaRPr>
          </a:p>
          <a:p>
            <a:pPr indent="-314325" lvl="0" marL="457200" marR="25400" rtl="0" algn="l">
              <a:lnSpc>
                <a:spcPct val="163043"/>
              </a:lnSpc>
              <a:spcBef>
                <a:spcPts val="0"/>
              </a:spcBef>
              <a:spcAft>
                <a:spcPts val="0"/>
              </a:spcAft>
              <a:buClr>
                <a:schemeClr val="dk1"/>
              </a:buClr>
              <a:buSzPts val="1350"/>
              <a:buFont typeface="Verdana"/>
              <a:buChar char="●"/>
            </a:pPr>
            <a:r>
              <a:rPr b="1" lang="en-GB" sz="1350">
                <a:solidFill>
                  <a:schemeClr val="dk1"/>
                </a:solidFill>
                <a:highlight>
                  <a:srgbClr val="FFFFFF"/>
                </a:highlight>
                <a:latin typeface="Verdana"/>
                <a:ea typeface="Verdana"/>
                <a:cs typeface="Verdana"/>
                <a:sym typeface="Verdana"/>
              </a:rPr>
              <a:t>app.component.spec.ts:</a:t>
            </a:r>
            <a:r>
              <a:rPr lang="en-GB" sz="1350">
                <a:solidFill>
                  <a:schemeClr val="dk1"/>
                </a:solidFill>
                <a:highlight>
                  <a:srgbClr val="FFFFFF"/>
                </a:highlight>
                <a:latin typeface="Verdana"/>
                <a:ea typeface="Verdana"/>
                <a:cs typeface="Verdana"/>
                <a:sym typeface="Verdana"/>
              </a:rPr>
              <a:t> This file is a unit testing file related to app component. This file is used along with other unit tests. It is run from Angular CLI by the command ng test.</a:t>
            </a:r>
            <a:endParaRPr sz="1350">
              <a:solidFill>
                <a:schemeClr val="dk1"/>
              </a:solidFill>
              <a:highlight>
                <a:srgbClr val="FFFFFF"/>
              </a:highlight>
              <a:latin typeface="Verdana"/>
              <a:ea typeface="Verdana"/>
              <a:cs typeface="Verdana"/>
              <a:sym typeface="Verdana"/>
            </a:endParaRPr>
          </a:p>
          <a:p>
            <a:pPr indent="-314325" lvl="0" marL="457200" marR="25400" rtl="0" algn="l">
              <a:lnSpc>
                <a:spcPct val="163043"/>
              </a:lnSpc>
              <a:spcBef>
                <a:spcPts val="0"/>
              </a:spcBef>
              <a:spcAft>
                <a:spcPts val="0"/>
              </a:spcAft>
              <a:buClr>
                <a:schemeClr val="dk1"/>
              </a:buClr>
              <a:buSzPts val="1350"/>
              <a:buFont typeface="Verdana"/>
              <a:buChar char="●"/>
            </a:pPr>
            <a:r>
              <a:rPr b="1" lang="en-GB" sz="1350">
                <a:solidFill>
                  <a:schemeClr val="dk1"/>
                </a:solidFill>
                <a:highlight>
                  <a:srgbClr val="FFFFFF"/>
                </a:highlight>
                <a:latin typeface="Verdana"/>
                <a:ea typeface="Verdana"/>
                <a:cs typeface="Verdana"/>
                <a:sym typeface="Verdana"/>
              </a:rPr>
              <a:t>app.component.ts:</a:t>
            </a:r>
            <a:r>
              <a:rPr lang="en-GB" sz="1350">
                <a:solidFill>
                  <a:schemeClr val="dk1"/>
                </a:solidFill>
                <a:highlight>
                  <a:srgbClr val="FFFFFF"/>
                </a:highlight>
                <a:latin typeface="Verdana"/>
                <a:ea typeface="Verdana"/>
                <a:cs typeface="Verdana"/>
                <a:sym typeface="Verdana"/>
              </a:rPr>
              <a:t> This is the most important typescript file which includes the view logic behind the component.</a:t>
            </a:r>
            <a:endParaRPr sz="1350">
              <a:solidFill>
                <a:schemeClr val="dk1"/>
              </a:solidFill>
              <a:highlight>
                <a:srgbClr val="FFFFFF"/>
              </a:highlight>
              <a:latin typeface="Verdana"/>
              <a:ea typeface="Verdana"/>
              <a:cs typeface="Verdana"/>
              <a:sym typeface="Verdana"/>
            </a:endParaRPr>
          </a:p>
          <a:p>
            <a:pPr indent="-301625" lvl="0" marL="457200" marR="25400" rtl="0" algn="l">
              <a:lnSpc>
                <a:spcPct val="163043"/>
              </a:lnSpc>
              <a:spcBef>
                <a:spcPts val="0"/>
              </a:spcBef>
              <a:spcAft>
                <a:spcPts val="0"/>
              </a:spcAft>
              <a:buClr>
                <a:schemeClr val="dk1"/>
              </a:buClr>
              <a:buSzPts val="1150"/>
              <a:buFont typeface="Verdana"/>
              <a:buChar char="●"/>
            </a:pPr>
            <a:r>
              <a:rPr b="1" lang="en-GB" sz="1350">
                <a:solidFill>
                  <a:schemeClr val="dk1"/>
                </a:solidFill>
                <a:highlight>
                  <a:srgbClr val="FFFFFF"/>
                </a:highlight>
                <a:latin typeface="Verdana"/>
                <a:ea typeface="Verdana"/>
                <a:cs typeface="Verdana"/>
                <a:sym typeface="Verdana"/>
              </a:rPr>
              <a:t>app.module.ts:</a:t>
            </a:r>
            <a:r>
              <a:rPr lang="en-GB" sz="1350">
                <a:solidFill>
                  <a:schemeClr val="dk1"/>
                </a:solidFill>
                <a:highlight>
                  <a:srgbClr val="FFFFFF"/>
                </a:highlight>
                <a:latin typeface="Verdana"/>
                <a:ea typeface="Verdana"/>
                <a:cs typeface="Verdana"/>
                <a:sym typeface="Verdana"/>
              </a:rPr>
              <a:t> This is also a typescript file which includes all the dependencies for the website. This file is used to define the needed modules to be imported, the components to be declared and the main component to be bootstrapped.</a:t>
            </a: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pic>
        <p:nvPicPr>
          <p:cNvPr id="250" name="Google Shape;250;p27"/>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251" name="Google Shape;251;p27"/>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Setup</a:t>
            </a:r>
            <a:endParaRPr b="0" i="0" sz="2665" u="none" cap="none" strike="noStrike">
              <a:solidFill>
                <a:schemeClr val="lt1"/>
              </a:solidFill>
              <a:latin typeface="Montserrat Medium"/>
              <a:ea typeface="Montserrat Medium"/>
              <a:cs typeface="Montserrat Medium"/>
              <a:sym typeface="Montserrat Medium"/>
            </a:endParaRPr>
          </a:p>
        </p:txBody>
      </p:sp>
      <p:sp>
        <p:nvSpPr>
          <p:cNvPr id="252" name="Google Shape;252;p27"/>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253" name="Google Shape;253;p27"/>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54" name="Google Shape;254;p27"/>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8"/>
          <p:cNvSpPr/>
          <p:nvPr/>
        </p:nvSpPr>
        <p:spPr>
          <a:xfrm>
            <a:off x="2289325" y="1016575"/>
            <a:ext cx="90138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2500">
                <a:solidFill>
                  <a:schemeClr val="dk1"/>
                </a:solidFill>
                <a:latin typeface="Montserrat"/>
                <a:ea typeface="Montserrat"/>
                <a:cs typeface="Montserrat"/>
                <a:sym typeface="Montserrat"/>
              </a:rPr>
              <a:t>What are Modules?</a:t>
            </a:r>
            <a:endParaRPr b="1" sz="2500">
              <a:solidFill>
                <a:schemeClr val="dk1"/>
              </a:solidFill>
              <a:latin typeface="Montserrat"/>
              <a:ea typeface="Montserrat"/>
              <a:cs typeface="Montserrat"/>
              <a:sym typeface="Montserrat"/>
            </a:endParaRPr>
          </a:p>
          <a:p>
            <a:pPr indent="0" lvl="0" marL="0" marR="0" rtl="0" algn="l">
              <a:lnSpc>
                <a:spcPct val="95000"/>
              </a:lnSpc>
              <a:spcBef>
                <a:spcPts val="0"/>
              </a:spcBef>
              <a:spcAft>
                <a:spcPts val="0"/>
              </a:spcAft>
              <a:buNone/>
            </a:pPr>
            <a:r>
              <a:t/>
            </a:r>
            <a:endParaRPr sz="1500">
              <a:latin typeface="Calibri"/>
              <a:ea typeface="Calibri"/>
              <a:cs typeface="Calibri"/>
              <a:sym typeface="Calibri"/>
            </a:endParaRPr>
          </a:p>
          <a:p>
            <a:pPr indent="0" lvl="0" marL="457200" rtl="0" algn="l">
              <a:lnSpc>
                <a:spcPct val="150000"/>
              </a:lnSpc>
              <a:spcBef>
                <a:spcPts val="0"/>
              </a:spcBef>
              <a:spcAft>
                <a:spcPts val="0"/>
              </a:spcAft>
              <a:buNone/>
            </a:pPr>
            <a:r>
              <a:rPr lang="en-GB" sz="1600">
                <a:solidFill>
                  <a:schemeClr val="dk1"/>
                </a:solidFill>
                <a:latin typeface="Montserrat"/>
                <a:ea typeface="Montserrat"/>
                <a:cs typeface="Montserrat"/>
                <a:sym typeface="Montserrat"/>
              </a:rPr>
              <a:t>●Organizing your code into distinct functional modules helps in managing development of complex applications, and in designing for reusability.</a:t>
            </a:r>
            <a:endParaRPr sz="16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rPr lang="en-GB" sz="1600">
                <a:solidFill>
                  <a:schemeClr val="dk1"/>
                </a:solidFill>
                <a:latin typeface="Montserrat"/>
                <a:ea typeface="Montserrat"/>
                <a:cs typeface="Montserrat"/>
                <a:sym typeface="Montserrat"/>
              </a:rPr>
              <a:t>●This technique lets you take advantage of lazy-loading—that is, loading modules on demand—in order to minimize the amount of code that needs to be loaded at startup.</a:t>
            </a:r>
            <a:endParaRPr sz="1600">
              <a:solidFill>
                <a:schemeClr val="dk1"/>
              </a:solidFill>
              <a:latin typeface="Montserrat"/>
              <a:ea typeface="Montserrat"/>
              <a:cs typeface="Montserrat"/>
              <a:sym typeface="Montserrat"/>
            </a:endParaRPr>
          </a:p>
          <a:p>
            <a:pPr indent="-330200" lvl="0" marL="457200" marR="25400" rtl="0" algn="l">
              <a:lnSpc>
                <a:spcPct val="163043"/>
              </a:lnSpc>
              <a:spcBef>
                <a:spcPts val="1400"/>
              </a:spcBef>
              <a:spcAft>
                <a:spcPts val="0"/>
              </a:spcAft>
              <a:buClr>
                <a:schemeClr val="dk1"/>
              </a:buClr>
              <a:buSzPts val="1600"/>
              <a:buFont typeface="Montserrat"/>
              <a:buChar char="●"/>
            </a:pPr>
            <a:r>
              <a:rPr lang="en-GB" sz="1600">
                <a:solidFill>
                  <a:schemeClr val="dk1"/>
                </a:solidFill>
                <a:highlight>
                  <a:srgbClr val="FFFFFF"/>
                </a:highlight>
                <a:latin typeface="Montserrat"/>
                <a:ea typeface="Montserrat"/>
                <a:cs typeface="Montserrat"/>
                <a:sym typeface="Montserrat"/>
              </a:rPr>
              <a:t>NgModules allow their own functionality to be exported and used by other NgModules. For example, if you want to use the router service in your app, you can import the Router NgModule</a:t>
            </a:r>
            <a:endParaRPr sz="1600">
              <a:solidFill>
                <a:schemeClr val="dk1"/>
              </a:solidFill>
              <a:highlight>
                <a:srgbClr val="FFFFFF"/>
              </a:highlight>
              <a:latin typeface="Montserrat"/>
              <a:ea typeface="Montserrat"/>
              <a:cs typeface="Montserrat"/>
              <a:sym typeface="Montserrat"/>
            </a:endParaRPr>
          </a:p>
          <a:p>
            <a:pPr indent="-330200" lvl="0" marL="457200" marR="25400" rtl="0" algn="l">
              <a:lnSpc>
                <a:spcPct val="163043"/>
              </a:lnSpc>
              <a:spcBef>
                <a:spcPts val="0"/>
              </a:spcBef>
              <a:spcAft>
                <a:spcPts val="0"/>
              </a:spcAft>
              <a:buClr>
                <a:schemeClr val="dk1"/>
              </a:buClr>
              <a:buSzPts val="1600"/>
              <a:buFont typeface="Montserrat"/>
              <a:buChar char="●"/>
            </a:pPr>
            <a:r>
              <a:rPr lang="en-GB" sz="1600">
                <a:solidFill>
                  <a:schemeClr val="dk1"/>
                </a:solidFill>
                <a:highlight>
                  <a:srgbClr val="FFFFFF"/>
                </a:highlight>
                <a:latin typeface="Montserrat"/>
                <a:ea typeface="Montserrat"/>
                <a:cs typeface="Montserrat"/>
                <a:sym typeface="Montserrat"/>
              </a:rPr>
              <a:t>Module in Angular refers to a place where you can group the components, directives, pipes, and services, which are related to the application</a:t>
            </a:r>
            <a:endParaRPr sz="1600">
              <a:solidFill>
                <a:schemeClr val="dk1"/>
              </a:solidFill>
              <a:highlight>
                <a:srgbClr val="FFFFFF"/>
              </a:highlight>
              <a:latin typeface="Montserrat"/>
              <a:ea typeface="Montserrat"/>
              <a:cs typeface="Montserrat"/>
              <a:sym typeface="Montserrat"/>
            </a:endParaRPr>
          </a:p>
          <a:p>
            <a:pPr indent="0" lvl="0" marL="457200" marR="25400" rtl="0" algn="l">
              <a:lnSpc>
                <a:spcPct val="163043"/>
              </a:lnSpc>
              <a:spcBef>
                <a:spcPts val="1400"/>
              </a:spcBef>
              <a:spcAft>
                <a:spcPts val="0"/>
              </a:spcAft>
              <a:buNone/>
            </a:pPr>
            <a:r>
              <a:rPr lang="en-GB" sz="1600">
                <a:solidFill>
                  <a:schemeClr val="dk1"/>
                </a:solidFill>
                <a:highlight>
                  <a:srgbClr val="FFFFFF"/>
                </a:highlight>
                <a:latin typeface="Verdana"/>
                <a:ea typeface="Verdana"/>
                <a:cs typeface="Verdana"/>
                <a:sym typeface="Verdana"/>
              </a:rPr>
              <a:t>.</a:t>
            </a:r>
            <a:endParaRPr sz="1600">
              <a:solidFill>
                <a:schemeClr val="dk1"/>
              </a:solidFill>
              <a:highlight>
                <a:srgbClr val="FFFFFF"/>
              </a:highlight>
              <a:latin typeface="Verdana"/>
              <a:ea typeface="Verdana"/>
              <a:cs typeface="Verdana"/>
              <a:sym typeface="Verdana"/>
            </a:endParaRPr>
          </a:p>
          <a:p>
            <a:pPr indent="0" lvl="0" marL="457200" rtl="0" algn="l">
              <a:lnSpc>
                <a:spcPct val="150000"/>
              </a:lnSpc>
              <a:spcBef>
                <a:spcPts val="1100"/>
              </a:spcBef>
              <a:spcAft>
                <a:spcPts val="0"/>
              </a:spcAft>
              <a:buNone/>
            </a:pPr>
            <a:r>
              <a:t/>
            </a:r>
            <a:endParaRPr sz="1500">
              <a:solidFill>
                <a:schemeClr val="dk1"/>
              </a:solidFill>
              <a:latin typeface="Comfortaa"/>
              <a:ea typeface="Comfortaa"/>
              <a:cs typeface="Comfortaa"/>
              <a:sym typeface="Comfortaa"/>
            </a:endParaRPr>
          </a:p>
          <a:p>
            <a:pPr indent="0" lvl="0" marL="457200" marR="25400" rtl="0" algn="l">
              <a:lnSpc>
                <a:spcPct val="163043"/>
              </a:lnSpc>
              <a:spcBef>
                <a:spcPts val="1400"/>
              </a:spcBef>
              <a:spcAft>
                <a:spcPts val="1100"/>
              </a:spcAft>
              <a:buNone/>
            </a:pPr>
            <a:r>
              <a:t/>
            </a:r>
            <a:endParaRPr b="1" sz="1500">
              <a:solidFill>
                <a:schemeClr val="dk1"/>
              </a:solidFill>
              <a:highlight>
                <a:srgbClr val="FFFFFF"/>
              </a:highlight>
              <a:latin typeface="Verdana"/>
              <a:ea typeface="Verdana"/>
              <a:cs typeface="Verdana"/>
              <a:sym typeface="Verdana"/>
            </a:endParaRPr>
          </a:p>
        </p:txBody>
      </p:sp>
      <p:pic>
        <p:nvPicPr>
          <p:cNvPr id="261" name="Google Shape;261;p28"/>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262" name="Google Shape;262;p28"/>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Modules</a:t>
            </a:r>
            <a:endParaRPr b="0" i="0" sz="2665" u="none" cap="none" strike="noStrike">
              <a:solidFill>
                <a:schemeClr val="lt1"/>
              </a:solidFill>
              <a:latin typeface="Montserrat Medium"/>
              <a:ea typeface="Montserrat Medium"/>
              <a:cs typeface="Montserrat Medium"/>
              <a:sym typeface="Montserrat Medium"/>
            </a:endParaRPr>
          </a:p>
        </p:txBody>
      </p:sp>
      <p:sp>
        <p:nvSpPr>
          <p:cNvPr id="263" name="Google Shape;263;p28"/>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264" name="Google Shape;264;p28"/>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65" name="Google Shape;265;p28"/>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9"/>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2400">
                <a:solidFill>
                  <a:schemeClr val="dk1"/>
                </a:solidFill>
                <a:latin typeface="Montserrat"/>
                <a:ea typeface="Montserrat"/>
                <a:cs typeface="Montserrat"/>
                <a:sym typeface="Montserrat"/>
              </a:rPr>
              <a:t>What are Components?</a:t>
            </a:r>
            <a:endParaRPr b="1" sz="2400">
              <a:solidFill>
                <a:schemeClr val="dk1"/>
              </a:solidFill>
              <a:latin typeface="Montserrat"/>
              <a:ea typeface="Montserrat"/>
              <a:cs typeface="Montserrat"/>
              <a:sym typeface="Montserrat"/>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0" lvl="0" marL="457200" rtl="0" algn="l">
              <a:lnSpc>
                <a:spcPct val="150000"/>
              </a:lnSpc>
              <a:spcBef>
                <a:spcPts val="0"/>
              </a:spcBef>
              <a:spcAft>
                <a:spcPts val="0"/>
              </a:spcAft>
              <a:buNone/>
            </a:pPr>
            <a:r>
              <a:rPr lang="en-GB" sz="1600">
                <a:solidFill>
                  <a:schemeClr val="dk1"/>
                </a:solidFill>
                <a:latin typeface="Comfortaa"/>
                <a:ea typeface="Comfortaa"/>
                <a:cs typeface="Comfortaa"/>
                <a:sym typeface="Comfortaa"/>
              </a:rPr>
              <a:t>●</a:t>
            </a:r>
            <a:r>
              <a:rPr lang="en-GB" sz="1600">
                <a:solidFill>
                  <a:schemeClr val="dk1"/>
                </a:solidFill>
                <a:latin typeface="Comfortaa"/>
                <a:ea typeface="Comfortaa"/>
                <a:cs typeface="Comfortaa"/>
                <a:sym typeface="Comfortaa"/>
              </a:rPr>
              <a:t>The @Component decorator identifies the class immediately below it as a component, and provides the template and related component-specific metadata.</a:t>
            </a:r>
            <a:endParaRPr sz="16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600">
                <a:solidFill>
                  <a:schemeClr val="dk1"/>
                </a:solidFill>
                <a:latin typeface="Comfortaa"/>
                <a:ea typeface="Comfortaa"/>
                <a:cs typeface="Comfortaa"/>
                <a:sym typeface="Comfortaa"/>
              </a:rPr>
              <a:t>●You define a component's view with its companion template.</a:t>
            </a:r>
            <a:endParaRPr sz="16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None/>
            </a:pPr>
            <a:r>
              <a:rPr lang="en-GB" sz="1600">
                <a:solidFill>
                  <a:schemeClr val="dk1"/>
                </a:solidFill>
                <a:latin typeface="Comfortaa"/>
                <a:ea typeface="Comfortaa"/>
                <a:cs typeface="Comfortaa"/>
                <a:sym typeface="Comfortaa"/>
              </a:rPr>
              <a:t>●A template is a form of HTML that tells Angular how to render the component.</a:t>
            </a:r>
            <a:endParaRPr sz="16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None/>
            </a:pPr>
            <a:r>
              <a:rPr lang="en-GB" sz="1600">
                <a:solidFill>
                  <a:schemeClr val="dk1"/>
                </a:solidFill>
                <a:latin typeface="Comfortaa"/>
                <a:ea typeface="Comfortaa"/>
                <a:cs typeface="Comfortaa"/>
                <a:sym typeface="Comfortaa"/>
              </a:rPr>
              <a:t>●Components define views, which are sets of screen elements that Angular can choose among and modify according to your program logic and data.</a:t>
            </a:r>
            <a:endParaRPr sz="16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None/>
            </a:pPr>
            <a:r>
              <a:rPr lang="en-GB" sz="1600">
                <a:solidFill>
                  <a:schemeClr val="dk1"/>
                </a:solidFill>
                <a:latin typeface="Comfortaa"/>
                <a:ea typeface="Comfortaa"/>
                <a:cs typeface="Comfortaa"/>
                <a:sym typeface="Comfortaa"/>
              </a:rPr>
              <a:t>●Every app has at least a root component.</a:t>
            </a:r>
            <a:endParaRPr sz="16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None/>
            </a:pPr>
            <a:r>
              <a:rPr lang="en-GB" sz="1600">
                <a:solidFill>
                  <a:schemeClr val="dk1"/>
                </a:solidFill>
                <a:latin typeface="Comfortaa"/>
                <a:ea typeface="Comfortaa"/>
                <a:cs typeface="Comfortaa"/>
                <a:sym typeface="Comfortaa"/>
              </a:rPr>
              <a:t>●Components use services, which provide specific functionality not directly related to views.</a:t>
            </a:r>
            <a:endParaRPr sz="16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t/>
            </a:r>
            <a:endParaRPr sz="1600">
              <a:solidFill>
                <a:schemeClr val="dk1"/>
              </a:solidFill>
              <a:latin typeface="Comfortaa"/>
              <a:ea typeface="Comfortaa"/>
              <a:cs typeface="Comfortaa"/>
              <a:sym typeface="Comfortaa"/>
            </a:endParaRPr>
          </a:p>
          <a:p>
            <a:pPr indent="0" lvl="0" marL="457200" rtl="0" algn="l">
              <a:lnSpc>
                <a:spcPct val="150000"/>
              </a:lnSpc>
              <a:spcBef>
                <a:spcPts val="0"/>
              </a:spcBef>
              <a:spcAft>
                <a:spcPts val="0"/>
              </a:spcAft>
              <a:buNone/>
            </a:pPr>
            <a:r>
              <a:t/>
            </a:r>
            <a:endParaRPr>
              <a:solidFill>
                <a:schemeClr val="dk1"/>
              </a:solidFill>
              <a:latin typeface="Comfortaa"/>
              <a:ea typeface="Comfortaa"/>
              <a:cs typeface="Comfortaa"/>
              <a:sym typeface="Comfortaa"/>
            </a:endParaRPr>
          </a:p>
          <a:p>
            <a:pPr indent="0" lvl="0" marL="457200" rtl="0" algn="l">
              <a:lnSpc>
                <a:spcPct val="150000"/>
              </a:lnSpc>
              <a:spcBef>
                <a:spcPts val="0"/>
              </a:spcBef>
              <a:spcAft>
                <a:spcPts val="0"/>
              </a:spcAft>
              <a:buNone/>
            </a:pPr>
            <a:r>
              <a:t/>
            </a:r>
            <a:endParaRPr>
              <a:solidFill>
                <a:schemeClr val="dk1"/>
              </a:solidFill>
              <a:latin typeface="Comfortaa"/>
              <a:ea typeface="Comfortaa"/>
              <a:cs typeface="Comfortaa"/>
              <a:sym typeface="Comfortaa"/>
            </a:endParaRPr>
          </a:p>
          <a:p>
            <a:pPr indent="0" lvl="0" marL="457200" marR="25400" rtl="0" algn="l">
              <a:lnSpc>
                <a:spcPct val="163043"/>
              </a:lnSpc>
              <a:spcBef>
                <a:spcPts val="1400"/>
              </a:spcBef>
              <a:spcAft>
                <a:spcPts val="1100"/>
              </a:spcAft>
              <a:buNone/>
            </a:pPr>
            <a:r>
              <a:t/>
            </a:r>
            <a:endParaRPr b="1" sz="1150">
              <a:solidFill>
                <a:schemeClr val="dk1"/>
              </a:solidFill>
              <a:highlight>
                <a:srgbClr val="FFFFFF"/>
              </a:highlight>
              <a:latin typeface="Verdana"/>
              <a:ea typeface="Verdana"/>
              <a:cs typeface="Verdana"/>
              <a:sym typeface="Verdana"/>
            </a:endParaRPr>
          </a:p>
        </p:txBody>
      </p:sp>
      <p:pic>
        <p:nvPicPr>
          <p:cNvPr id="272" name="Google Shape;272;p29"/>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273" name="Google Shape;273;p29"/>
          <p:cNvSpPr txBox="1"/>
          <p:nvPr/>
        </p:nvSpPr>
        <p:spPr>
          <a:xfrm>
            <a:off x="9338498"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Components</a:t>
            </a:r>
            <a:endParaRPr sz="2800">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sz="2800">
              <a:solidFill>
                <a:schemeClr val="lt1"/>
              </a:solidFill>
              <a:latin typeface="Montserrat Medium"/>
              <a:ea typeface="Montserrat Medium"/>
              <a:cs typeface="Montserrat Medium"/>
              <a:sym typeface="Montserrat Medium"/>
            </a:endParaRPr>
          </a:p>
        </p:txBody>
      </p:sp>
      <p:sp>
        <p:nvSpPr>
          <p:cNvPr id="274" name="Google Shape;274;p29"/>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275" name="Google Shape;275;p29"/>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76" name="Google Shape;276;p29"/>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0"/>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●A template looks like regular HTML, except that it also contains Angular template syntax.</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●Angular template syntax alters the HTML based on your app's logic and the state of app and DOM data.</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●Templates can use</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○data binding to coordinate the app and DOM data.</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○pipes to transform data before it is displayed</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○directives to apply app logic to what gets displayed.</a:t>
            </a:r>
            <a:endParaRPr sz="1900">
              <a:solidFill>
                <a:schemeClr val="dk1"/>
              </a:solidFill>
              <a:latin typeface="Comfortaa"/>
              <a:ea typeface="Comfortaa"/>
              <a:cs typeface="Comfortaa"/>
              <a:sym typeface="Comfortaa"/>
            </a:endParaRPr>
          </a:p>
          <a:p>
            <a:pPr indent="0" lvl="0" marL="457200" marR="25400" rtl="0" algn="l">
              <a:lnSpc>
                <a:spcPct val="163043"/>
              </a:lnSpc>
              <a:spcBef>
                <a:spcPts val="1400"/>
              </a:spcBef>
              <a:spcAft>
                <a:spcPts val="1100"/>
              </a:spcAft>
              <a:buNone/>
            </a:pPr>
            <a:r>
              <a:t/>
            </a:r>
            <a:endParaRPr b="1" sz="2400">
              <a:solidFill>
                <a:schemeClr val="dk1"/>
              </a:solidFill>
              <a:latin typeface="Montserrat"/>
              <a:ea typeface="Montserrat"/>
              <a:cs typeface="Montserrat"/>
              <a:sym typeface="Montserrat"/>
            </a:endParaRPr>
          </a:p>
        </p:txBody>
      </p:sp>
      <p:pic>
        <p:nvPicPr>
          <p:cNvPr id="283" name="Google Shape;283;p30"/>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284" name="Google Shape;284;p30"/>
          <p:cNvSpPr txBox="1"/>
          <p:nvPr/>
        </p:nvSpPr>
        <p:spPr>
          <a:xfrm>
            <a:off x="9338498"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Templates</a:t>
            </a:r>
            <a:endParaRPr sz="2800">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sz="2800">
              <a:solidFill>
                <a:schemeClr val="lt1"/>
              </a:solidFill>
              <a:latin typeface="Montserrat Medium"/>
              <a:ea typeface="Montserrat Medium"/>
              <a:cs typeface="Montserrat Medium"/>
              <a:sym typeface="Montserrat Medium"/>
            </a:endParaRPr>
          </a:p>
        </p:txBody>
      </p:sp>
      <p:sp>
        <p:nvSpPr>
          <p:cNvPr id="285" name="Google Shape;285;p30"/>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286" name="Google Shape;286;p30"/>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87" name="Google Shape;287;p30"/>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31"/>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294" name="Google Shape;294;p31"/>
          <p:cNvSpPr txBox="1"/>
          <p:nvPr/>
        </p:nvSpPr>
        <p:spPr>
          <a:xfrm>
            <a:off x="9338498"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Data Binding</a:t>
            </a:r>
            <a:endParaRPr sz="2800">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sz="2800">
              <a:solidFill>
                <a:schemeClr val="lt1"/>
              </a:solidFill>
              <a:latin typeface="Montserrat Medium"/>
              <a:ea typeface="Montserrat Medium"/>
              <a:cs typeface="Montserrat Medium"/>
              <a:sym typeface="Montserrat Medium"/>
            </a:endParaRPr>
          </a:p>
        </p:txBody>
      </p:sp>
      <p:sp>
        <p:nvSpPr>
          <p:cNvPr id="295" name="Google Shape;295;p31"/>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296" name="Google Shape;296;p31"/>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97" name="Google Shape;297;p31"/>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pic>
        <p:nvPicPr>
          <p:cNvPr id="298" name="Google Shape;298;p31"/>
          <p:cNvPicPr preferRelativeResize="0"/>
          <p:nvPr/>
        </p:nvPicPr>
        <p:blipFill>
          <a:blip r:embed="rId5">
            <a:alphaModFix/>
          </a:blip>
          <a:stretch>
            <a:fillRect/>
          </a:stretch>
        </p:blipFill>
        <p:spPr>
          <a:xfrm>
            <a:off x="2747250" y="2156750"/>
            <a:ext cx="7425575" cy="37996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pic>
        <p:nvPicPr>
          <p:cNvPr id="304" name="Google Shape;304;p32"/>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305" name="Google Shape;305;p32"/>
          <p:cNvSpPr txBox="1"/>
          <p:nvPr/>
        </p:nvSpPr>
        <p:spPr>
          <a:xfrm>
            <a:off x="9338498"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Data Binding</a:t>
            </a:r>
            <a:endParaRPr sz="2800">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sz="2800">
              <a:solidFill>
                <a:schemeClr val="lt1"/>
              </a:solidFill>
              <a:latin typeface="Montserrat Medium"/>
              <a:ea typeface="Montserrat Medium"/>
              <a:cs typeface="Montserrat Medium"/>
              <a:sym typeface="Montserrat Medium"/>
            </a:endParaRPr>
          </a:p>
        </p:txBody>
      </p:sp>
      <p:sp>
        <p:nvSpPr>
          <p:cNvPr id="306" name="Google Shape;306;p32"/>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307" name="Google Shape;307;p32"/>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308" name="Google Shape;308;p32"/>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
        <p:nvSpPr>
          <p:cNvPr id="309" name="Google Shape;309;p32"/>
          <p:cNvSpPr txBox="1"/>
          <p:nvPr/>
        </p:nvSpPr>
        <p:spPr>
          <a:xfrm>
            <a:off x="2074900" y="2151525"/>
            <a:ext cx="8663700" cy="3708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a:solidFill>
                  <a:schemeClr val="dk1"/>
                </a:solidFill>
                <a:latin typeface="Comfortaa"/>
                <a:ea typeface="Comfortaa"/>
                <a:cs typeface="Comfortaa"/>
                <a:sym typeface="Comfortaa"/>
              </a:rPr>
              <a:t>●</a:t>
            </a:r>
            <a:r>
              <a:rPr lang="en-GB" sz="1800">
                <a:solidFill>
                  <a:schemeClr val="dk1"/>
                </a:solidFill>
                <a:latin typeface="Comfortaa"/>
                <a:ea typeface="Comfortaa"/>
                <a:cs typeface="Comfortaa"/>
                <a:sym typeface="Comfortaa"/>
              </a:rPr>
              <a:t>Angular processes all data bindings once per JavaScript event cycle, from the root of the application component tree through all child components.</a:t>
            </a:r>
            <a:endParaRPr sz="18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None/>
            </a:pPr>
            <a:r>
              <a:rPr lang="en-GB" sz="1800">
                <a:solidFill>
                  <a:schemeClr val="dk1"/>
                </a:solidFill>
                <a:latin typeface="Comfortaa"/>
                <a:ea typeface="Comfortaa"/>
                <a:cs typeface="Comfortaa"/>
                <a:sym typeface="Comfortaa"/>
              </a:rPr>
              <a:t>●Data binding plays an important role in communication between a template and its component</a:t>
            </a:r>
            <a:endParaRPr sz="18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None/>
            </a:pPr>
            <a:r>
              <a:rPr lang="en-GB" sz="1800">
                <a:solidFill>
                  <a:schemeClr val="dk1"/>
                </a:solidFill>
                <a:latin typeface="Comfortaa"/>
                <a:ea typeface="Comfortaa"/>
                <a:cs typeface="Comfortaa"/>
                <a:sym typeface="Comfortaa"/>
              </a:rPr>
              <a:t>●It is also important for communication between parent and child components.</a:t>
            </a:r>
            <a:endParaRPr sz="1800">
              <a:solidFill>
                <a:schemeClr val="dk1"/>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nvSpPr>
        <p:spPr>
          <a:xfrm>
            <a:off x="239501" y="2992267"/>
            <a:ext cx="3858800" cy="6348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25445F"/>
              </a:buClr>
              <a:buSzPts val="3466"/>
              <a:buFont typeface="Roboto Medium"/>
              <a:buNone/>
            </a:pPr>
            <a:r>
              <a:rPr lang="en-GB" sz="3465">
                <a:solidFill>
                  <a:srgbClr val="25445F"/>
                </a:solidFill>
                <a:latin typeface="Roboto Medium"/>
                <a:ea typeface="Roboto Medium"/>
                <a:cs typeface="Roboto Medium"/>
                <a:sym typeface="Roboto Medium"/>
              </a:rPr>
              <a:t>Angular</a:t>
            </a:r>
            <a:endParaRPr b="0" i="0" sz="3465" u="none" cap="none" strike="noStrike">
              <a:solidFill>
                <a:srgbClr val="25445F"/>
              </a:solidFill>
              <a:latin typeface="Roboto Medium"/>
              <a:ea typeface="Roboto Medium"/>
              <a:cs typeface="Roboto Medium"/>
              <a:sym typeface="Roboto Medium"/>
            </a:endParaRPr>
          </a:p>
        </p:txBody>
      </p:sp>
      <p:pic>
        <p:nvPicPr>
          <p:cNvPr id="76" name="Google Shape;76;p15"/>
          <p:cNvPicPr preferRelativeResize="0"/>
          <p:nvPr/>
        </p:nvPicPr>
        <p:blipFill rotWithShape="1">
          <a:blip r:embed="rId3">
            <a:alphaModFix/>
          </a:blip>
          <a:srcRect b="82712" l="76378" r="0" t="3467"/>
          <a:stretch/>
        </p:blipFill>
        <p:spPr>
          <a:xfrm>
            <a:off x="9355567" y="206967"/>
            <a:ext cx="2836431" cy="952136"/>
          </a:xfrm>
          <a:prstGeom prst="rect">
            <a:avLst/>
          </a:prstGeom>
          <a:noFill/>
          <a:ln>
            <a:noFill/>
          </a:ln>
        </p:spPr>
      </p:pic>
      <p:sp>
        <p:nvSpPr>
          <p:cNvPr id="77" name="Google Shape;77;p15"/>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667"/>
              <a:buFont typeface="Montserrat Medium"/>
              <a:buNone/>
            </a:pPr>
            <a:r>
              <a:rPr b="0" i="0" lang="en-GB" sz="2665" u="none" cap="none" strike="noStrike">
                <a:solidFill>
                  <a:schemeClr val="lt1"/>
                </a:solidFill>
                <a:latin typeface="Montserrat Medium"/>
                <a:ea typeface="Montserrat Medium"/>
                <a:cs typeface="Montserrat Medium"/>
                <a:sym typeface="Montserrat Medium"/>
              </a:rPr>
              <a:t>About Me</a:t>
            </a:r>
            <a:endParaRPr b="0" i="0" sz="2665" u="none" cap="none" strike="noStrike">
              <a:solidFill>
                <a:schemeClr val="lt1"/>
              </a:solidFill>
              <a:latin typeface="Montserrat Medium"/>
              <a:ea typeface="Montserrat Medium"/>
              <a:cs typeface="Montserrat Medium"/>
              <a:sym typeface="Montserrat Medium"/>
            </a:endParaRPr>
          </a:p>
        </p:txBody>
      </p:sp>
      <p:grpSp>
        <p:nvGrpSpPr>
          <p:cNvPr id="78" name="Google Shape;78;p15"/>
          <p:cNvGrpSpPr/>
          <p:nvPr/>
        </p:nvGrpSpPr>
        <p:grpSpPr>
          <a:xfrm>
            <a:off x="6541536" y="1985875"/>
            <a:ext cx="5645305" cy="3499055"/>
            <a:chOff x="2498799" y="1565607"/>
            <a:chExt cx="4233979" cy="2624291"/>
          </a:xfrm>
        </p:grpSpPr>
        <p:sp>
          <p:nvSpPr>
            <p:cNvPr id="79" name="Google Shape;79;p15"/>
            <p:cNvSpPr txBox="1"/>
            <p:nvPr/>
          </p:nvSpPr>
          <p:spPr>
            <a:xfrm>
              <a:off x="2498799" y="1565607"/>
              <a:ext cx="3427499" cy="6396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25445F"/>
                </a:buClr>
                <a:buSzPts val="3466"/>
                <a:buFont typeface="Roboto Medium"/>
                <a:buNone/>
              </a:pPr>
              <a:r>
                <a:rPr lang="en-GB" sz="3465">
                  <a:solidFill>
                    <a:srgbClr val="25445F"/>
                  </a:solidFill>
                  <a:latin typeface="Roboto Medium"/>
                  <a:ea typeface="Roboto Medium"/>
                  <a:cs typeface="Roboto Medium"/>
                  <a:sym typeface="Roboto Medium"/>
                </a:rPr>
                <a:t>Sharanya Mahesheka</a:t>
              </a:r>
              <a:endParaRPr b="0" i="0" sz="3465" u="none" cap="none" strike="noStrike">
                <a:solidFill>
                  <a:srgbClr val="25445F"/>
                </a:solidFill>
                <a:latin typeface="Roboto Medium"/>
                <a:ea typeface="Roboto Medium"/>
                <a:cs typeface="Roboto Medium"/>
                <a:sym typeface="Roboto Medium"/>
              </a:endParaRPr>
            </a:p>
          </p:txBody>
        </p:sp>
        <p:sp>
          <p:nvSpPr>
            <p:cNvPr id="80" name="Google Shape;80;p15"/>
            <p:cNvSpPr/>
            <p:nvPr/>
          </p:nvSpPr>
          <p:spPr>
            <a:xfrm>
              <a:off x="2626875" y="2057005"/>
              <a:ext cx="745800" cy="66900"/>
            </a:xfrm>
            <a:prstGeom prst="rect">
              <a:avLst/>
            </a:prstGeom>
            <a:solidFill>
              <a:srgbClr val="3595D8"/>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5" u="none" cap="none" strike="noStrike">
                <a:solidFill>
                  <a:srgbClr val="000000"/>
                </a:solidFill>
                <a:latin typeface="Arial"/>
                <a:ea typeface="Arial"/>
                <a:cs typeface="Arial"/>
                <a:sym typeface="Arial"/>
              </a:endParaRPr>
            </a:p>
          </p:txBody>
        </p:sp>
        <p:sp>
          <p:nvSpPr>
            <p:cNvPr id="81" name="Google Shape;81;p15"/>
            <p:cNvSpPr txBox="1"/>
            <p:nvPr/>
          </p:nvSpPr>
          <p:spPr>
            <a:xfrm>
              <a:off x="3032199" y="2375457"/>
              <a:ext cx="2894099" cy="6396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25445F"/>
                </a:buClr>
                <a:buSzPts val="2133"/>
                <a:buFont typeface="Roboto Medium"/>
                <a:buNone/>
              </a:pPr>
              <a:r>
                <a:rPr lang="en-GB" sz="2135">
                  <a:solidFill>
                    <a:srgbClr val="25445F"/>
                  </a:solidFill>
                  <a:latin typeface="Roboto Medium"/>
                  <a:ea typeface="Roboto Medium"/>
                  <a:cs typeface="Roboto Medium"/>
                  <a:sym typeface="Roboto Medium"/>
                </a:rPr>
                <a:t>Senior </a:t>
              </a:r>
              <a:r>
                <a:rPr b="0" i="0" lang="en-GB" sz="2135" u="none" cap="none" strike="noStrike">
                  <a:solidFill>
                    <a:srgbClr val="25445F"/>
                  </a:solidFill>
                  <a:latin typeface="Roboto Medium"/>
                  <a:ea typeface="Roboto Medium"/>
                  <a:cs typeface="Roboto Medium"/>
                  <a:sym typeface="Roboto Medium"/>
                </a:rPr>
                <a:t>Software Engineer</a:t>
              </a:r>
              <a:endParaRPr b="0" i="0" sz="2135" u="none" cap="none" strike="noStrike">
                <a:solidFill>
                  <a:srgbClr val="25445F"/>
                </a:solidFill>
                <a:latin typeface="Roboto Medium"/>
                <a:ea typeface="Roboto Medium"/>
                <a:cs typeface="Roboto Medium"/>
                <a:sym typeface="Roboto Medium"/>
              </a:endParaRPr>
            </a:p>
          </p:txBody>
        </p:sp>
        <p:sp>
          <p:nvSpPr>
            <p:cNvPr id="82" name="Google Shape;82;p15"/>
            <p:cNvSpPr txBox="1"/>
            <p:nvPr/>
          </p:nvSpPr>
          <p:spPr>
            <a:xfrm>
              <a:off x="4015678" y="3586298"/>
              <a:ext cx="2717100" cy="6036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76808C"/>
                </a:buClr>
                <a:buSzPts val="1600"/>
                <a:buFont typeface="Montserrat Medium"/>
                <a:buNone/>
              </a:pPr>
              <a:r>
                <a:rPr lang="en-GB" sz="1600">
                  <a:solidFill>
                    <a:srgbClr val="76808C"/>
                  </a:solidFill>
                  <a:latin typeface="Montserrat Medium"/>
                  <a:ea typeface="Montserrat Medium"/>
                  <a:cs typeface="Montserrat Medium"/>
                  <a:sym typeface="Montserrat Medium"/>
                </a:rPr>
                <a:t>Java, Spring , Angular</a:t>
              </a:r>
              <a:endParaRPr b="0" i="0" sz="1600" u="none" cap="none" strike="noStrike">
                <a:solidFill>
                  <a:srgbClr val="76808C"/>
                </a:solidFill>
                <a:latin typeface="Montserrat Medium"/>
                <a:ea typeface="Montserrat Medium"/>
                <a:cs typeface="Montserrat Medium"/>
                <a:sym typeface="Montserrat Medium"/>
              </a:endParaRPr>
            </a:p>
          </p:txBody>
        </p:sp>
        <p:sp>
          <p:nvSpPr>
            <p:cNvPr id="83" name="Google Shape;83;p15"/>
            <p:cNvSpPr txBox="1"/>
            <p:nvPr/>
          </p:nvSpPr>
          <p:spPr>
            <a:xfrm>
              <a:off x="3035950" y="3579932"/>
              <a:ext cx="1141200" cy="3621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25445F"/>
                </a:buClr>
                <a:buSzPts val="2000"/>
                <a:buFont typeface="Roboto Medium"/>
                <a:buNone/>
              </a:pPr>
              <a:r>
                <a:rPr b="0" i="0" lang="en-GB" sz="2000" u="none" cap="none" strike="noStrike">
                  <a:solidFill>
                    <a:srgbClr val="25445F"/>
                  </a:solidFill>
                  <a:latin typeface="Roboto Medium"/>
                  <a:ea typeface="Roboto Medium"/>
                  <a:cs typeface="Roboto Medium"/>
                  <a:sym typeface="Roboto Medium"/>
                </a:rPr>
                <a:t>Expertise :</a:t>
              </a:r>
              <a:endParaRPr b="0" i="0" sz="2000" u="none" cap="none" strike="noStrike">
                <a:solidFill>
                  <a:srgbClr val="25445F"/>
                </a:solidFill>
                <a:latin typeface="Roboto Medium"/>
                <a:ea typeface="Roboto Medium"/>
                <a:cs typeface="Roboto Medium"/>
                <a:sym typeface="Roboto Medium"/>
              </a:endParaRPr>
            </a:p>
          </p:txBody>
        </p:sp>
        <p:sp>
          <p:nvSpPr>
            <p:cNvPr id="84" name="Google Shape;84;p15"/>
            <p:cNvSpPr txBox="1"/>
            <p:nvPr/>
          </p:nvSpPr>
          <p:spPr>
            <a:xfrm>
              <a:off x="3067000" y="2738831"/>
              <a:ext cx="3376800" cy="8217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76808C"/>
                </a:buClr>
                <a:buSzPts val="1467"/>
                <a:buFont typeface="Montserrat"/>
                <a:buNone/>
              </a:pPr>
              <a:r>
                <a:rPr lang="en-GB" sz="1465">
                  <a:solidFill>
                    <a:srgbClr val="76808C"/>
                  </a:solidFill>
                  <a:latin typeface="Montserrat"/>
                  <a:ea typeface="Montserrat"/>
                  <a:cs typeface="Montserrat"/>
                  <a:sym typeface="Montserrat"/>
                </a:rPr>
                <a:t>Pritam </a:t>
              </a:r>
              <a:r>
                <a:rPr b="0" i="0" lang="en-GB" sz="1465" u="none" cap="none" strike="noStrike">
                  <a:solidFill>
                    <a:srgbClr val="76808C"/>
                  </a:solidFill>
                  <a:latin typeface="Montserrat"/>
                  <a:ea typeface="Montserrat"/>
                  <a:cs typeface="Montserrat"/>
                  <a:sym typeface="Montserrat"/>
                </a:rPr>
                <a:t>has </a:t>
              </a:r>
              <a:r>
                <a:rPr lang="en-GB" sz="1465">
                  <a:solidFill>
                    <a:srgbClr val="76808C"/>
                  </a:solidFill>
                  <a:latin typeface="Montserrat"/>
                  <a:ea typeface="Montserrat"/>
                  <a:cs typeface="Montserrat"/>
                  <a:sym typeface="Montserrat"/>
                </a:rPr>
                <a:t> 2.5+</a:t>
              </a:r>
              <a:r>
                <a:rPr b="0" i="0" lang="en-GB" sz="1465" u="none" cap="none" strike="noStrike">
                  <a:solidFill>
                    <a:srgbClr val="76808C"/>
                  </a:solidFill>
                  <a:latin typeface="Montserrat"/>
                  <a:ea typeface="Montserrat"/>
                  <a:cs typeface="Montserrat"/>
                  <a:sym typeface="Montserrat"/>
                </a:rPr>
                <a:t> years of experience in the IT industry across the </a:t>
              </a:r>
              <a:r>
                <a:rPr lang="en-GB" sz="1465">
                  <a:solidFill>
                    <a:srgbClr val="76808C"/>
                  </a:solidFill>
                  <a:latin typeface="Montserrat"/>
                  <a:ea typeface="Montserrat"/>
                  <a:cs typeface="Montserrat"/>
                  <a:sym typeface="Montserrat"/>
                </a:rPr>
                <a:t>various domain</a:t>
              </a:r>
              <a:endParaRPr b="0" i="0" sz="1465" u="none" cap="none" strike="noStrike">
                <a:solidFill>
                  <a:srgbClr val="76808C"/>
                </a:solidFill>
                <a:latin typeface="Montserrat"/>
                <a:ea typeface="Montserrat"/>
                <a:cs typeface="Montserrat"/>
                <a:sym typeface="Montserrat"/>
              </a:endParaRPr>
            </a:p>
          </p:txBody>
        </p:sp>
      </p:grpSp>
      <p:pic>
        <p:nvPicPr>
          <p:cNvPr id="85" name="Google Shape;85;p15"/>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pic>
        <p:nvPicPr>
          <p:cNvPr id="315" name="Google Shape;315;p33"/>
          <p:cNvPicPr preferRelativeResize="0"/>
          <p:nvPr/>
        </p:nvPicPr>
        <p:blipFill rotWithShape="1">
          <a:blip r:embed="rId3">
            <a:alphaModFix/>
          </a:blip>
          <a:srcRect b="82711" l="76377" r="0" t="3467"/>
          <a:stretch/>
        </p:blipFill>
        <p:spPr>
          <a:xfrm>
            <a:off x="8452650" y="206975"/>
            <a:ext cx="3739350" cy="952126"/>
          </a:xfrm>
          <a:prstGeom prst="rect">
            <a:avLst/>
          </a:prstGeom>
          <a:noFill/>
          <a:ln>
            <a:noFill/>
          </a:ln>
        </p:spPr>
      </p:pic>
      <p:sp>
        <p:nvSpPr>
          <p:cNvPr id="316" name="Google Shape;316;p33"/>
          <p:cNvSpPr txBox="1"/>
          <p:nvPr/>
        </p:nvSpPr>
        <p:spPr>
          <a:xfrm>
            <a:off x="8988300" y="365638"/>
            <a:ext cx="32037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LifeCycle Hooks</a:t>
            </a:r>
            <a:endParaRPr sz="2800">
              <a:solidFill>
                <a:schemeClr val="lt1"/>
              </a:solidFill>
              <a:latin typeface="Montserrat Medium"/>
              <a:ea typeface="Montserrat Medium"/>
              <a:cs typeface="Montserrat Medium"/>
              <a:sym typeface="Montserrat Medium"/>
            </a:endParaRPr>
          </a:p>
        </p:txBody>
      </p:sp>
      <p:sp>
        <p:nvSpPr>
          <p:cNvPr id="317" name="Google Shape;317;p33"/>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318" name="Google Shape;318;p33"/>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319" name="Google Shape;319;p33"/>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
        <p:nvSpPr>
          <p:cNvPr id="320" name="Google Shape;320;p33"/>
          <p:cNvSpPr txBox="1"/>
          <p:nvPr/>
        </p:nvSpPr>
        <p:spPr>
          <a:xfrm>
            <a:off x="2074900" y="2151525"/>
            <a:ext cx="8663700" cy="37089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t/>
            </a:r>
            <a:endParaRPr>
              <a:solidFill>
                <a:schemeClr val="dk1"/>
              </a:solidFill>
              <a:latin typeface="Comfortaa"/>
              <a:ea typeface="Comfortaa"/>
              <a:cs typeface="Comfortaa"/>
              <a:sym typeface="Comfortaa"/>
            </a:endParaRPr>
          </a:p>
        </p:txBody>
      </p:sp>
      <p:sp>
        <p:nvSpPr>
          <p:cNvPr id="321" name="Google Shape;321;p33"/>
          <p:cNvSpPr txBox="1"/>
          <p:nvPr/>
        </p:nvSpPr>
        <p:spPr>
          <a:xfrm>
            <a:off x="1113825" y="2401275"/>
            <a:ext cx="10886100" cy="3000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700">
                <a:solidFill>
                  <a:schemeClr val="dk1"/>
                </a:solidFill>
                <a:latin typeface="Comfortaa"/>
                <a:ea typeface="Comfortaa"/>
                <a:cs typeface="Comfortaa"/>
                <a:sym typeface="Comfortaa"/>
              </a:rPr>
              <a:t>●A component has a lifecycle managed by Angular.</a:t>
            </a:r>
            <a:endParaRPr sz="17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None/>
            </a:pPr>
            <a:r>
              <a:rPr lang="en-GB" sz="1700">
                <a:solidFill>
                  <a:schemeClr val="dk1"/>
                </a:solidFill>
                <a:latin typeface="Comfortaa"/>
                <a:ea typeface="Comfortaa"/>
                <a:cs typeface="Comfortaa"/>
                <a:sym typeface="Comfortaa"/>
              </a:rPr>
              <a:t>●Angular creates it, renders it, creates and renders its children, checks it when its data-bound properties change, and destroys it before removing it from the DOM.</a:t>
            </a:r>
            <a:endParaRPr sz="17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None/>
            </a:pPr>
            <a:r>
              <a:rPr lang="en-GB" sz="1700">
                <a:solidFill>
                  <a:schemeClr val="dk1"/>
                </a:solidFill>
                <a:latin typeface="Comfortaa"/>
                <a:ea typeface="Comfortaa"/>
                <a:cs typeface="Comfortaa"/>
                <a:sym typeface="Comfortaa"/>
              </a:rPr>
              <a:t>●Angular offers lifecycle hooks that provide visibility into these key life moments and the ability to act when they occur.</a:t>
            </a:r>
            <a:endParaRPr sz="17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None/>
            </a:pPr>
            <a:r>
              <a:rPr lang="en-GB" sz="1700">
                <a:solidFill>
                  <a:schemeClr val="dk1"/>
                </a:solidFill>
                <a:latin typeface="Comfortaa"/>
                <a:ea typeface="Comfortaa"/>
                <a:cs typeface="Comfortaa"/>
                <a:sym typeface="Comfortaa"/>
              </a:rPr>
              <a:t>●This can be done by implementing one or more of the lifecycle hook interfaces in the Angular core library.</a:t>
            </a:r>
            <a:endParaRPr sz="1700">
              <a:solidFill>
                <a:schemeClr val="dk1"/>
              </a:solidFill>
              <a:latin typeface="Comfortaa"/>
              <a:ea typeface="Comfortaa"/>
              <a:cs typeface="Comfortaa"/>
              <a:sym typeface="Comforta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pic>
        <p:nvPicPr>
          <p:cNvPr id="327" name="Google Shape;327;p34"/>
          <p:cNvPicPr preferRelativeResize="0"/>
          <p:nvPr/>
        </p:nvPicPr>
        <p:blipFill rotWithShape="1">
          <a:blip r:embed="rId3">
            <a:alphaModFix/>
          </a:blip>
          <a:srcRect b="82711" l="76377" r="0" t="3467"/>
          <a:stretch/>
        </p:blipFill>
        <p:spPr>
          <a:xfrm>
            <a:off x="8452650" y="206975"/>
            <a:ext cx="3739350" cy="952126"/>
          </a:xfrm>
          <a:prstGeom prst="rect">
            <a:avLst/>
          </a:prstGeom>
          <a:noFill/>
          <a:ln>
            <a:noFill/>
          </a:ln>
        </p:spPr>
      </p:pic>
      <p:sp>
        <p:nvSpPr>
          <p:cNvPr id="328" name="Google Shape;328;p34"/>
          <p:cNvSpPr txBox="1"/>
          <p:nvPr/>
        </p:nvSpPr>
        <p:spPr>
          <a:xfrm>
            <a:off x="8988300" y="365638"/>
            <a:ext cx="32037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LifeCycle Hooks</a:t>
            </a:r>
            <a:endParaRPr sz="2800">
              <a:solidFill>
                <a:schemeClr val="lt1"/>
              </a:solidFill>
              <a:latin typeface="Montserrat Medium"/>
              <a:ea typeface="Montserrat Medium"/>
              <a:cs typeface="Montserrat Medium"/>
              <a:sym typeface="Montserrat Medium"/>
            </a:endParaRPr>
          </a:p>
        </p:txBody>
      </p:sp>
      <p:sp>
        <p:nvSpPr>
          <p:cNvPr id="329" name="Google Shape;329;p34"/>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330" name="Google Shape;330;p34"/>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331" name="Google Shape;331;p34"/>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
        <p:nvSpPr>
          <p:cNvPr id="332" name="Google Shape;332;p34"/>
          <p:cNvSpPr txBox="1"/>
          <p:nvPr/>
        </p:nvSpPr>
        <p:spPr>
          <a:xfrm>
            <a:off x="2074900" y="2151525"/>
            <a:ext cx="8663700" cy="37089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t/>
            </a:r>
            <a:endParaRPr>
              <a:solidFill>
                <a:schemeClr val="dk1"/>
              </a:solidFill>
              <a:latin typeface="Comfortaa"/>
              <a:ea typeface="Comfortaa"/>
              <a:cs typeface="Comfortaa"/>
              <a:sym typeface="Comfortaa"/>
            </a:endParaRPr>
          </a:p>
        </p:txBody>
      </p:sp>
      <p:pic>
        <p:nvPicPr>
          <p:cNvPr id="333" name="Google Shape;333;p34"/>
          <p:cNvPicPr preferRelativeResize="0"/>
          <p:nvPr/>
        </p:nvPicPr>
        <p:blipFill>
          <a:blip r:embed="rId5">
            <a:alphaModFix/>
          </a:blip>
          <a:stretch>
            <a:fillRect/>
          </a:stretch>
        </p:blipFill>
        <p:spPr>
          <a:xfrm>
            <a:off x="2958575" y="1000450"/>
            <a:ext cx="6029725" cy="58575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pic>
        <p:nvPicPr>
          <p:cNvPr id="339" name="Google Shape;339;p35"/>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340" name="Google Shape;340;p35"/>
          <p:cNvSpPr txBox="1"/>
          <p:nvPr/>
        </p:nvSpPr>
        <p:spPr>
          <a:xfrm>
            <a:off x="9338498"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Services</a:t>
            </a:r>
            <a:endParaRPr sz="2800">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sz="2800">
              <a:solidFill>
                <a:schemeClr val="lt1"/>
              </a:solidFill>
              <a:latin typeface="Montserrat Medium"/>
              <a:ea typeface="Montserrat Medium"/>
              <a:cs typeface="Montserrat Medium"/>
              <a:sym typeface="Montserrat Medium"/>
            </a:endParaRPr>
          </a:p>
        </p:txBody>
      </p:sp>
      <p:sp>
        <p:nvSpPr>
          <p:cNvPr id="341" name="Google Shape;341;p35"/>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342" name="Google Shape;342;p35"/>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343" name="Google Shape;343;p35"/>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
        <p:nvSpPr>
          <p:cNvPr id="344" name="Google Shape;344;p35"/>
          <p:cNvSpPr txBox="1"/>
          <p:nvPr/>
        </p:nvSpPr>
        <p:spPr>
          <a:xfrm>
            <a:off x="2074900" y="2151525"/>
            <a:ext cx="8663700" cy="3708900"/>
          </a:xfrm>
          <a:prstGeom prst="rect">
            <a:avLst/>
          </a:prstGeom>
          <a:noFill/>
          <a:ln>
            <a:noFill/>
          </a:ln>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rgbClr val="444444"/>
              </a:buClr>
              <a:buSzPts val="1900"/>
              <a:buFont typeface="Montserrat"/>
              <a:buChar char="●"/>
            </a:pPr>
            <a:r>
              <a:rPr i="1" lang="en-GB" sz="1900">
                <a:solidFill>
                  <a:srgbClr val="444444"/>
                </a:solidFill>
                <a:highlight>
                  <a:srgbClr val="FFFFFF"/>
                </a:highlight>
                <a:latin typeface="Montserrat"/>
                <a:ea typeface="Montserrat"/>
                <a:cs typeface="Montserrat"/>
                <a:sym typeface="Montserrat"/>
              </a:rPr>
              <a:t>Service</a:t>
            </a:r>
            <a:r>
              <a:rPr lang="en-GB" sz="1900">
                <a:solidFill>
                  <a:srgbClr val="444444"/>
                </a:solidFill>
                <a:highlight>
                  <a:srgbClr val="FFFFFF"/>
                </a:highlight>
                <a:latin typeface="Montserrat"/>
                <a:ea typeface="Montserrat"/>
                <a:cs typeface="Montserrat"/>
                <a:sym typeface="Montserrat"/>
              </a:rPr>
              <a:t> is a broad category encompassing any value, function, or feature that an app needs. A service is typically a class with a narrow, well-defined purpose. It should do something specific and do it well.</a:t>
            </a:r>
            <a:endParaRPr sz="1900">
              <a:solidFill>
                <a:srgbClr val="444444"/>
              </a:solidFill>
              <a:highlight>
                <a:srgbClr val="FFFFFF"/>
              </a:highlight>
              <a:latin typeface="Montserrat"/>
              <a:ea typeface="Montserrat"/>
              <a:cs typeface="Montserrat"/>
              <a:sym typeface="Montserrat"/>
            </a:endParaRPr>
          </a:p>
          <a:p>
            <a:pPr indent="-349250" lvl="0" marL="457200" rtl="0" algn="l">
              <a:lnSpc>
                <a:spcPct val="150000"/>
              </a:lnSpc>
              <a:spcBef>
                <a:spcPts val="0"/>
              </a:spcBef>
              <a:spcAft>
                <a:spcPts val="0"/>
              </a:spcAft>
              <a:buClr>
                <a:srgbClr val="444444"/>
              </a:buClr>
              <a:buSzPts val="1900"/>
              <a:buFont typeface="Montserrat"/>
              <a:buChar char="●"/>
            </a:pPr>
            <a:r>
              <a:rPr lang="en-GB" sz="1900">
                <a:solidFill>
                  <a:srgbClr val="444444"/>
                </a:solidFill>
                <a:highlight>
                  <a:srgbClr val="FFFFFF"/>
                </a:highlight>
                <a:latin typeface="Montserrat"/>
                <a:ea typeface="Montserrat"/>
                <a:cs typeface="Montserrat"/>
                <a:sym typeface="Montserrat"/>
              </a:rPr>
              <a:t>Angular distinguishes components from services to increase modularity and reusability.</a:t>
            </a:r>
            <a:endParaRPr sz="1900">
              <a:solidFill>
                <a:srgbClr val="444444"/>
              </a:solidFill>
              <a:highlight>
                <a:srgbClr val="FFFFFF"/>
              </a:highlight>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pic>
        <p:nvPicPr>
          <p:cNvPr id="350" name="Google Shape;350;p36"/>
          <p:cNvPicPr preferRelativeResize="0"/>
          <p:nvPr/>
        </p:nvPicPr>
        <p:blipFill rotWithShape="1">
          <a:blip r:embed="rId3">
            <a:alphaModFix/>
          </a:blip>
          <a:srcRect b="82711" l="76377" r="0" t="3467"/>
          <a:stretch/>
        </p:blipFill>
        <p:spPr>
          <a:xfrm>
            <a:off x="7415301" y="206975"/>
            <a:ext cx="4776700" cy="952126"/>
          </a:xfrm>
          <a:prstGeom prst="rect">
            <a:avLst/>
          </a:prstGeom>
          <a:noFill/>
          <a:ln>
            <a:noFill/>
          </a:ln>
        </p:spPr>
      </p:pic>
      <p:sp>
        <p:nvSpPr>
          <p:cNvPr id="351" name="Google Shape;351;p36"/>
          <p:cNvSpPr txBox="1"/>
          <p:nvPr/>
        </p:nvSpPr>
        <p:spPr>
          <a:xfrm>
            <a:off x="7788900" y="365638"/>
            <a:ext cx="44031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Dependency Injection</a:t>
            </a:r>
            <a:endParaRPr sz="2800">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sz="2800">
              <a:solidFill>
                <a:schemeClr val="lt1"/>
              </a:solidFill>
              <a:latin typeface="Montserrat Medium"/>
              <a:ea typeface="Montserrat Medium"/>
              <a:cs typeface="Montserrat Medium"/>
              <a:sym typeface="Montserrat Medium"/>
            </a:endParaRPr>
          </a:p>
        </p:txBody>
      </p:sp>
      <p:sp>
        <p:nvSpPr>
          <p:cNvPr id="352" name="Google Shape;352;p36"/>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353" name="Google Shape;353;p36"/>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354" name="Google Shape;354;p36"/>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
        <p:nvSpPr>
          <p:cNvPr id="355" name="Google Shape;355;p36"/>
          <p:cNvSpPr txBox="1"/>
          <p:nvPr/>
        </p:nvSpPr>
        <p:spPr>
          <a:xfrm>
            <a:off x="2074900" y="2151525"/>
            <a:ext cx="8663700" cy="37089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300"/>
              </a:spcBef>
              <a:spcAft>
                <a:spcPts val="0"/>
              </a:spcAft>
              <a:buClr>
                <a:srgbClr val="444444"/>
              </a:buClr>
              <a:buSzPts val="1800"/>
              <a:buFont typeface="Montserrat"/>
              <a:buChar char="●"/>
            </a:pPr>
            <a:r>
              <a:rPr lang="en-GB" sz="1800">
                <a:solidFill>
                  <a:srgbClr val="444444"/>
                </a:solidFill>
                <a:latin typeface="Montserrat"/>
                <a:ea typeface="Montserrat"/>
                <a:cs typeface="Montserrat"/>
                <a:sym typeface="Montserrat"/>
              </a:rPr>
              <a:t>The </a:t>
            </a:r>
            <a:r>
              <a:rPr i="1" lang="en-GB" sz="1800">
                <a:solidFill>
                  <a:srgbClr val="444444"/>
                </a:solidFill>
                <a:latin typeface="Montserrat"/>
                <a:ea typeface="Montserrat"/>
                <a:cs typeface="Montserrat"/>
                <a:sym typeface="Montserrat"/>
              </a:rPr>
              <a:t>injector</a:t>
            </a:r>
            <a:r>
              <a:rPr lang="en-GB" sz="1800">
                <a:solidFill>
                  <a:srgbClr val="444444"/>
                </a:solidFill>
                <a:latin typeface="Montserrat"/>
                <a:ea typeface="Montserrat"/>
                <a:cs typeface="Montserrat"/>
                <a:sym typeface="Montserrat"/>
              </a:rPr>
              <a:t> is the main mechanism. Angular creates an application-wide injector for you during the bootstrap process, and additional injectors as needed. You don't have to create injectors.</a:t>
            </a:r>
            <a:endParaRPr sz="1800">
              <a:solidFill>
                <a:srgbClr val="444444"/>
              </a:solidFill>
              <a:latin typeface="Montserrat"/>
              <a:ea typeface="Montserrat"/>
              <a:cs typeface="Montserrat"/>
              <a:sym typeface="Montserrat"/>
            </a:endParaRPr>
          </a:p>
          <a:p>
            <a:pPr indent="-342900" lvl="0" marL="457200" rtl="0" algn="l">
              <a:lnSpc>
                <a:spcPct val="115000"/>
              </a:lnSpc>
              <a:spcBef>
                <a:spcPts val="0"/>
              </a:spcBef>
              <a:spcAft>
                <a:spcPts val="0"/>
              </a:spcAft>
              <a:buClr>
                <a:srgbClr val="444444"/>
              </a:buClr>
              <a:buSzPts val="1800"/>
              <a:buFont typeface="Montserrat"/>
              <a:buChar char="●"/>
            </a:pPr>
            <a:r>
              <a:rPr lang="en-GB" sz="1800">
                <a:solidFill>
                  <a:srgbClr val="444444"/>
                </a:solidFill>
                <a:latin typeface="Montserrat"/>
                <a:ea typeface="Montserrat"/>
                <a:cs typeface="Montserrat"/>
                <a:sym typeface="Montserrat"/>
              </a:rPr>
              <a:t>An injector creates dependencies, and maintains a </a:t>
            </a:r>
            <a:r>
              <a:rPr i="1" lang="en-GB" sz="1800">
                <a:solidFill>
                  <a:srgbClr val="444444"/>
                </a:solidFill>
                <a:latin typeface="Montserrat"/>
                <a:ea typeface="Montserrat"/>
                <a:cs typeface="Montserrat"/>
                <a:sym typeface="Montserrat"/>
              </a:rPr>
              <a:t>container</a:t>
            </a:r>
            <a:r>
              <a:rPr lang="en-GB" sz="1800">
                <a:solidFill>
                  <a:srgbClr val="444444"/>
                </a:solidFill>
                <a:latin typeface="Montserrat"/>
                <a:ea typeface="Montserrat"/>
                <a:cs typeface="Montserrat"/>
                <a:sym typeface="Montserrat"/>
              </a:rPr>
              <a:t> of dependency instances that it reuses if possible.</a:t>
            </a:r>
            <a:endParaRPr sz="1800">
              <a:solidFill>
                <a:srgbClr val="444444"/>
              </a:solidFill>
              <a:latin typeface="Montserrat"/>
              <a:ea typeface="Montserrat"/>
              <a:cs typeface="Montserrat"/>
              <a:sym typeface="Montserrat"/>
            </a:endParaRPr>
          </a:p>
          <a:p>
            <a:pPr indent="-342900" lvl="0" marL="457200" rtl="0" algn="l">
              <a:lnSpc>
                <a:spcPct val="115000"/>
              </a:lnSpc>
              <a:spcBef>
                <a:spcPts val="0"/>
              </a:spcBef>
              <a:spcAft>
                <a:spcPts val="0"/>
              </a:spcAft>
              <a:buClr>
                <a:srgbClr val="444444"/>
              </a:buClr>
              <a:buSzPts val="1800"/>
              <a:buFont typeface="Montserrat"/>
              <a:buChar char="●"/>
            </a:pPr>
            <a:r>
              <a:rPr lang="en-GB" sz="1800">
                <a:solidFill>
                  <a:srgbClr val="444444"/>
                </a:solidFill>
                <a:latin typeface="Montserrat"/>
                <a:ea typeface="Montserrat"/>
                <a:cs typeface="Montserrat"/>
                <a:sym typeface="Montserrat"/>
              </a:rPr>
              <a:t>A </a:t>
            </a:r>
            <a:r>
              <a:rPr i="1" lang="en-GB" sz="1800">
                <a:solidFill>
                  <a:srgbClr val="444444"/>
                </a:solidFill>
                <a:latin typeface="Montserrat"/>
                <a:ea typeface="Montserrat"/>
                <a:cs typeface="Montserrat"/>
                <a:sym typeface="Montserrat"/>
              </a:rPr>
              <a:t>provider</a:t>
            </a:r>
            <a:r>
              <a:rPr lang="en-GB" sz="1800">
                <a:solidFill>
                  <a:srgbClr val="444444"/>
                </a:solidFill>
                <a:latin typeface="Montserrat"/>
                <a:ea typeface="Montserrat"/>
                <a:cs typeface="Montserrat"/>
                <a:sym typeface="Montserrat"/>
              </a:rPr>
              <a:t> is an object that tells an injector how to obtain or create a dependency.</a:t>
            </a:r>
            <a:endParaRPr sz="1800">
              <a:solidFill>
                <a:srgbClr val="444444"/>
              </a:solidFill>
              <a:latin typeface="Montserrat"/>
              <a:ea typeface="Montserrat"/>
              <a:cs typeface="Montserrat"/>
              <a:sym typeface="Montserrat"/>
            </a:endParaRPr>
          </a:p>
          <a:p>
            <a:pPr indent="-342900" lvl="0" marL="457200" rtl="0" algn="l">
              <a:lnSpc>
                <a:spcPct val="115000"/>
              </a:lnSpc>
              <a:spcBef>
                <a:spcPts val="0"/>
              </a:spcBef>
              <a:spcAft>
                <a:spcPts val="0"/>
              </a:spcAft>
              <a:buClr>
                <a:srgbClr val="444444"/>
              </a:buClr>
              <a:buSzPts val="1800"/>
              <a:buFont typeface="Montserrat"/>
              <a:buChar char="●"/>
            </a:pPr>
            <a:r>
              <a:rPr lang="en-GB" sz="1800">
                <a:solidFill>
                  <a:srgbClr val="444444"/>
                </a:solidFill>
                <a:latin typeface="Montserrat"/>
                <a:ea typeface="Montserrat"/>
                <a:cs typeface="Montserrat"/>
                <a:sym typeface="Montserrat"/>
              </a:rPr>
              <a:t>A dependency doesn't have to be a service—it could be a function, for example, or a value.</a:t>
            </a:r>
            <a:endParaRPr sz="1800">
              <a:solidFill>
                <a:srgbClr val="444444"/>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pic>
        <p:nvPicPr>
          <p:cNvPr id="361" name="Google Shape;361;p37"/>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362" name="Google Shape;362;p37"/>
          <p:cNvSpPr txBox="1"/>
          <p:nvPr/>
        </p:nvSpPr>
        <p:spPr>
          <a:xfrm>
            <a:off x="9338498"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Services</a:t>
            </a:r>
            <a:endParaRPr sz="2800">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sz="2800">
              <a:solidFill>
                <a:schemeClr val="lt1"/>
              </a:solidFill>
              <a:latin typeface="Montserrat Medium"/>
              <a:ea typeface="Montserrat Medium"/>
              <a:cs typeface="Montserrat Medium"/>
              <a:sym typeface="Montserrat Medium"/>
            </a:endParaRPr>
          </a:p>
        </p:txBody>
      </p:sp>
      <p:sp>
        <p:nvSpPr>
          <p:cNvPr id="363" name="Google Shape;363;p37"/>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364" name="Google Shape;364;p37"/>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365" name="Google Shape;365;p37"/>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
        <p:nvSpPr>
          <p:cNvPr id="366" name="Google Shape;366;p37"/>
          <p:cNvSpPr txBox="1"/>
          <p:nvPr/>
        </p:nvSpPr>
        <p:spPr>
          <a:xfrm>
            <a:off x="2074900" y="2151525"/>
            <a:ext cx="8663700" cy="3708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a:solidFill>
                <a:schemeClr val="dk1"/>
              </a:solidFill>
              <a:latin typeface="Comfortaa"/>
              <a:ea typeface="Comfortaa"/>
              <a:cs typeface="Comfortaa"/>
              <a:sym typeface="Comfortaa"/>
            </a:endParaRPr>
          </a:p>
        </p:txBody>
      </p:sp>
      <p:pic>
        <p:nvPicPr>
          <p:cNvPr id="367" name="Google Shape;367;p37"/>
          <p:cNvPicPr preferRelativeResize="0"/>
          <p:nvPr/>
        </p:nvPicPr>
        <p:blipFill>
          <a:blip r:embed="rId5">
            <a:alphaModFix/>
          </a:blip>
          <a:stretch>
            <a:fillRect/>
          </a:stretch>
        </p:blipFill>
        <p:spPr>
          <a:xfrm>
            <a:off x="1978850" y="1499650"/>
            <a:ext cx="8759751" cy="46680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pic>
        <p:nvPicPr>
          <p:cNvPr id="373" name="Google Shape;373;p38"/>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374" name="Google Shape;374;p38"/>
          <p:cNvSpPr txBox="1"/>
          <p:nvPr/>
        </p:nvSpPr>
        <p:spPr>
          <a:xfrm>
            <a:off x="9338498"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Directive</a:t>
            </a:r>
            <a:endParaRPr sz="2800">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sz="2800">
              <a:solidFill>
                <a:schemeClr val="lt1"/>
              </a:solidFill>
              <a:latin typeface="Montserrat Medium"/>
              <a:ea typeface="Montserrat Medium"/>
              <a:cs typeface="Montserrat Medium"/>
              <a:sym typeface="Montserrat Medium"/>
            </a:endParaRPr>
          </a:p>
        </p:txBody>
      </p:sp>
      <p:sp>
        <p:nvSpPr>
          <p:cNvPr id="375" name="Google Shape;375;p38"/>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376" name="Google Shape;376;p38"/>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377" name="Google Shape;377;p38"/>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
        <p:nvSpPr>
          <p:cNvPr id="378" name="Google Shape;378;p38"/>
          <p:cNvSpPr txBox="1"/>
          <p:nvPr/>
        </p:nvSpPr>
        <p:spPr>
          <a:xfrm>
            <a:off x="1888300" y="1205200"/>
            <a:ext cx="8663700" cy="37089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dk1"/>
              </a:buClr>
              <a:buSzPts val="1800"/>
              <a:buFont typeface="Comfortaa"/>
              <a:buChar char="●"/>
            </a:pPr>
            <a:r>
              <a:rPr lang="en-GB" sz="1600">
                <a:solidFill>
                  <a:srgbClr val="202124"/>
                </a:solidFill>
                <a:highlight>
                  <a:srgbClr val="FFFFFF"/>
                </a:highlight>
              </a:rPr>
              <a:t>A </a:t>
            </a:r>
            <a:r>
              <a:rPr b="1" lang="en-GB" sz="1600">
                <a:solidFill>
                  <a:srgbClr val="202124"/>
                </a:solidFill>
                <a:highlight>
                  <a:srgbClr val="FFFFFF"/>
                </a:highlight>
              </a:rPr>
              <a:t>directive</a:t>
            </a:r>
            <a:r>
              <a:rPr lang="en-GB" sz="1600">
                <a:solidFill>
                  <a:srgbClr val="202124"/>
                </a:solidFill>
                <a:highlight>
                  <a:srgbClr val="FFFFFF"/>
                </a:highlight>
              </a:rPr>
              <a:t> allows you to attach a behavior to DOM elements</a:t>
            </a:r>
            <a:endParaRPr sz="1600">
              <a:solidFill>
                <a:srgbClr val="202124"/>
              </a:solidFill>
              <a:highlight>
                <a:srgbClr val="FFFFFF"/>
              </a:highlight>
            </a:endParaRPr>
          </a:p>
          <a:p>
            <a:pPr indent="0" lvl="0" marL="0" rtl="0" algn="l">
              <a:lnSpc>
                <a:spcPct val="115000"/>
              </a:lnSpc>
              <a:spcBef>
                <a:spcPts val="1100"/>
              </a:spcBef>
              <a:spcAft>
                <a:spcPts val="0"/>
              </a:spcAft>
              <a:buNone/>
            </a:pPr>
            <a:r>
              <a:rPr lang="en-GB" sz="1600">
                <a:solidFill>
                  <a:srgbClr val="444444"/>
                </a:solidFill>
                <a:latin typeface="Roboto"/>
                <a:ea typeface="Roboto"/>
                <a:cs typeface="Roboto"/>
                <a:sym typeface="Roboto"/>
              </a:rPr>
              <a:t>There are three kinds of directives in Angular:</a:t>
            </a:r>
            <a:endParaRPr sz="1600">
              <a:solidFill>
                <a:srgbClr val="444444"/>
              </a:solidFill>
              <a:latin typeface="Roboto"/>
              <a:ea typeface="Roboto"/>
              <a:cs typeface="Roboto"/>
              <a:sym typeface="Roboto"/>
            </a:endParaRPr>
          </a:p>
          <a:p>
            <a:pPr indent="-330200" lvl="0" marL="457200" rtl="0" algn="l">
              <a:lnSpc>
                <a:spcPct val="115000"/>
              </a:lnSpc>
              <a:spcBef>
                <a:spcPts val="1400"/>
              </a:spcBef>
              <a:spcAft>
                <a:spcPts val="0"/>
              </a:spcAft>
              <a:buClr>
                <a:srgbClr val="444444"/>
              </a:buClr>
              <a:buSzPts val="1600"/>
              <a:buFont typeface="Roboto"/>
              <a:buAutoNum type="arabicPeriod"/>
            </a:pPr>
            <a:r>
              <a:rPr lang="en-GB" sz="1600">
                <a:solidFill>
                  <a:srgbClr val="444444"/>
                </a:solidFill>
                <a:latin typeface="Roboto"/>
                <a:ea typeface="Roboto"/>
                <a:cs typeface="Roboto"/>
                <a:sym typeface="Roboto"/>
              </a:rPr>
              <a:t>Components—directives with a template.</a:t>
            </a:r>
            <a:endParaRPr sz="1600">
              <a:solidFill>
                <a:srgbClr val="444444"/>
              </a:solidFill>
              <a:latin typeface="Roboto"/>
              <a:ea typeface="Roboto"/>
              <a:cs typeface="Roboto"/>
              <a:sym typeface="Roboto"/>
            </a:endParaRPr>
          </a:p>
          <a:p>
            <a:pPr indent="-330200" lvl="0" marL="457200" rtl="0" algn="l">
              <a:lnSpc>
                <a:spcPct val="115000"/>
              </a:lnSpc>
              <a:spcBef>
                <a:spcPts val="0"/>
              </a:spcBef>
              <a:spcAft>
                <a:spcPts val="0"/>
              </a:spcAft>
              <a:buClr>
                <a:srgbClr val="444444"/>
              </a:buClr>
              <a:buSzPts val="1600"/>
              <a:buFont typeface="Roboto"/>
              <a:buAutoNum type="arabicPeriod"/>
            </a:pPr>
            <a:r>
              <a:rPr lang="en-GB" sz="1600">
                <a:solidFill>
                  <a:srgbClr val="444444"/>
                </a:solidFill>
                <a:latin typeface="Roboto"/>
                <a:ea typeface="Roboto"/>
                <a:cs typeface="Roboto"/>
                <a:sym typeface="Roboto"/>
              </a:rPr>
              <a:t>Structural directives—change the DOM layout by adding and removing DOM elements.</a:t>
            </a:r>
            <a:endParaRPr sz="1600">
              <a:solidFill>
                <a:srgbClr val="444444"/>
              </a:solidFill>
              <a:latin typeface="Roboto"/>
              <a:ea typeface="Roboto"/>
              <a:cs typeface="Roboto"/>
              <a:sym typeface="Roboto"/>
            </a:endParaRPr>
          </a:p>
          <a:p>
            <a:pPr indent="-330200" lvl="0" marL="457200" rtl="0" algn="l">
              <a:lnSpc>
                <a:spcPct val="115000"/>
              </a:lnSpc>
              <a:spcBef>
                <a:spcPts val="0"/>
              </a:spcBef>
              <a:spcAft>
                <a:spcPts val="0"/>
              </a:spcAft>
              <a:buClr>
                <a:srgbClr val="444444"/>
              </a:buClr>
              <a:buSzPts val="1600"/>
              <a:buFont typeface="Roboto"/>
              <a:buAutoNum type="arabicPeriod"/>
            </a:pPr>
            <a:r>
              <a:rPr lang="en-GB" sz="1600">
                <a:solidFill>
                  <a:srgbClr val="444444"/>
                </a:solidFill>
                <a:latin typeface="Roboto"/>
                <a:ea typeface="Roboto"/>
                <a:cs typeface="Roboto"/>
                <a:sym typeface="Roboto"/>
              </a:rPr>
              <a:t>Attribute directives—change the appearance or behavior of an element, component, or another directive.</a:t>
            </a:r>
            <a:endParaRPr sz="1600">
              <a:solidFill>
                <a:srgbClr val="444444"/>
              </a:solidFill>
              <a:latin typeface="Roboto"/>
              <a:ea typeface="Roboto"/>
              <a:cs typeface="Roboto"/>
              <a:sym typeface="Roboto"/>
            </a:endParaRPr>
          </a:p>
          <a:p>
            <a:pPr indent="-374650" lvl="0" marL="457200" rtl="0" algn="l">
              <a:lnSpc>
                <a:spcPct val="115000"/>
              </a:lnSpc>
              <a:spcBef>
                <a:spcPts val="0"/>
              </a:spcBef>
              <a:spcAft>
                <a:spcPts val="0"/>
              </a:spcAft>
              <a:buClr>
                <a:srgbClr val="444444"/>
              </a:buClr>
              <a:buSzPts val="2300"/>
              <a:buFont typeface="Roboto"/>
              <a:buChar char="●"/>
            </a:pPr>
            <a:r>
              <a:rPr lang="en-GB" sz="1650">
                <a:solidFill>
                  <a:srgbClr val="17FF0B"/>
                </a:solidFill>
                <a:highlight>
                  <a:srgbClr val="444444"/>
                </a:highlight>
                <a:latin typeface="Courier New"/>
                <a:ea typeface="Courier New"/>
                <a:cs typeface="Courier New"/>
                <a:sym typeface="Courier New"/>
              </a:rPr>
              <a:t>ng generate directive highlight</a:t>
            </a:r>
            <a:endParaRPr sz="2350">
              <a:solidFill>
                <a:srgbClr val="444444"/>
              </a:solidFill>
              <a:latin typeface="Roboto"/>
              <a:ea typeface="Roboto"/>
              <a:cs typeface="Roboto"/>
              <a:sym typeface="Roboto"/>
            </a:endParaRPr>
          </a:p>
          <a:p>
            <a:pPr indent="0" lvl="0" marL="457200" rtl="0" algn="l">
              <a:lnSpc>
                <a:spcPct val="115000"/>
              </a:lnSpc>
              <a:spcBef>
                <a:spcPts val="1400"/>
              </a:spcBef>
              <a:spcAft>
                <a:spcPts val="0"/>
              </a:spcAft>
              <a:buNone/>
            </a:pPr>
            <a:r>
              <a:t/>
            </a:r>
            <a:endParaRPr sz="1600">
              <a:solidFill>
                <a:srgbClr val="444444"/>
              </a:solidFill>
              <a:latin typeface="Roboto"/>
              <a:ea typeface="Roboto"/>
              <a:cs typeface="Roboto"/>
              <a:sym typeface="Roboto"/>
            </a:endParaRPr>
          </a:p>
          <a:p>
            <a:pPr indent="0" lvl="0" marL="457200" rtl="0" algn="l">
              <a:lnSpc>
                <a:spcPct val="150000"/>
              </a:lnSpc>
              <a:spcBef>
                <a:spcPts val="1400"/>
              </a:spcBef>
              <a:spcAft>
                <a:spcPts val="0"/>
              </a:spcAft>
              <a:buNone/>
            </a:pPr>
            <a:r>
              <a:t/>
            </a:r>
            <a:endParaRPr sz="1600">
              <a:solidFill>
                <a:srgbClr val="202124"/>
              </a:solidFill>
              <a:highlight>
                <a:srgbClr val="FFFFFF"/>
              </a:highlight>
            </a:endParaRPr>
          </a:p>
          <a:p>
            <a:pPr indent="0" lvl="0" marL="457200" rtl="0" algn="l">
              <a:lnSpc>
                <a:spcPct val="150000"/>
              </a:lnSpc>
              <a:spcBef>
                <a:spcPts val="0"/>
              </a:spcBef>
              <a:spcAft>
                <a:spcPts val="0"/>
              </a:spcAft>
              <a:buNone/>
            </a:pPr>
            <a:r>
              <a:t/>
            </a:r>
            <a:endParaRPr sz="1600">
              <a:solidFill>
                <a:srgbClr val="202124"/>
              </a:solidFill>
              <a:highlight>
                <a:srgbClr val="FFFFFF"/>
              </a:high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9"/>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Clr>
                <a:schemeClr val="dk1"/>
              </a:buClr>
              <a:buSzPts val="1400"/>
              <a:buFont typeface="Arial"/>
              <a:buNone/>
            </a:pPr>
            <a:r>
              <a:rPr b="1" lang="en-GB" sz="2000">
                <a:solidFill>
                  <a:schemeClr val="dk1"/>
                </a:solidFill>
                <a:latin typeface="Comfortaa"/>
                <a:ea typeface="Comfortaa"/>
                <a:cs typeface="Comfortaa"/>
                <a:sym typeface="Comfortaa"/>
              </a:rPr>
              <a:t>Structural Directives</a:t>
            </a:r>
            <a:endParaRPr b="1" sz="20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Structural directives alter layout by adding, removing, and replacing elements in DOM.</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*ngFor is an iterative; it tells Angular to generate the tags to the size of the list.</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*ngIf is a conditional; it includes the element on the DOM if expression evaluates to true.</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Ex:         </a:t>
            </a:r>
            <a:r>
              <a:rPr lang="en-GB" sz="1600">
                <a:solidFill>
                  <a:schemeClr val="dk1"/>
                </a:solidFill>
                <a:latin typeface="Roboto Mono"/>
                <a:ea typeface="Roboto Mono"/>
                <a:cs typeface="Roboto Mono"/>
                <a:sym typeface="Roboto Mono"/>
              </a:rPr>
              <a:t>&lt;li *ngFor="let hero of heroes"&gt;&lt;/li&gt;</a:t>
            </a:r>
            <a:endParaRPr sz="1600">
              <a:solidFill>
                <a:schemeClr val="dk1"/>
              </a:solidFill>
            </a:endParaRPr>
          </a:p>
          <a:p>
            <a:pPr indent="0" lvl="0" marL="0" rtl="0" algn="l">
              <a:lnSpc>
                <a:spcPct val="150000"/>
              </a:lnSpc>
              <a:spcBef>
                <a:spcPts val="1599"/>
              </a:spcBef>
              <a:spcAft>
                <a:spcPts val="0"/>
              </a:spcAft>
              <a:buNone/>
            </a:pPr>
            <a:r>
              <a:rPr lang="en-GB" sz="1600">
                <a:solidFill>
                  <a:schemeClr val="dk1"/>
                </a:solidFill>
                <a:latin typeface="Roboto Mono"/>
                <a:ea typeface="Roboto Mono"/>
                <a:cs typeface="Roboto Mono"/>
                <a:sym typeface="Roboto Mono"/>
              </a:rPr>
              <a:t>             &lt;app-hero-detail *ngIf="selectedHero"&gt;&lt;/app-hero-detail&gt;</a:t>
            </a:r>
            <a:endParaRPr sz="1600">
              <a:solidFill>
                <a:schemeClr val="dk1"/>
              </a:solidFill>
            </a:endParaRPr>
          </a:p>
          <a:p>
            <a:pPr indent="0" lvl="0" marL="0" rtl="0" algn="l">
              <a:lnSpc>
                <a:spcPct val="150000"/>
              </a:lnSpc>
              <a:spcBef>
                <a:spcPts val="0"/>
              </a:spcBef>
              <a:spcAft>
                <a:spcPts val="0"/>
              </a:spcAft>
              <a:buNone/>
            </a:pPr>
            <a:r>
              <a:t/>
            </a:r>
            <a:endParaRPr>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rPr b="0" i="0" lang="en-GB" sz="1800" u="none" cap="none" strike="noStrike">
                <a:solidFill>
                  <a:srgbClr val="000000"/>
                </a:solidFill>
                <a:latin typeface="Calibri"/>
                <a:ea typeface="Calibri"/>
                <a:cs typeface="Calibri"/>
                <a:sym typeface="Calibri"/>
              </a:rPr>
              <a:t>.</a:t>
            </a:r>
            <a:endParaRPr b="0" i="0" sz="1800" u="none" cap="none" strike="noStrike">
              <a:solidFill>
                <a:srgbClr val="000000"/>
              </a:solidFill>
              <a:latin typeface="Calibri"/>
              <a:ea typeface="Calibri"/>
              <a:cs typeface="Calibri"/>
              <a:sym typeface="Calibri"/>
            </a:endParaRPr>
          </a:p>
        </p:txBody>
      </p:sp>
      <p:sp>
        <p:nvSpPr>
          <p:cNvPr id="385" name="Google Shape;385;p39"/>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Overview</a:t>
            </a:r>
            <a:endParaRPr b="0" i="0" sz="2665" u="none" cap="none" strike="noStrike">
              <a:solidFill>
                <a:schemeClr val="lt1"/>
              </a:solidFill>
              <a:latin typeface="Montserrat Medium"/>
              <a:ea typeface="Montserrat Medium"/>
              <a:cs typeface="Montserrat Medium"/>
              <a:sym typeface="Montserrat Medium"/>
            </a:endParaRPr>
          </a:p>
        </p:txBody>
      </p:sp>
      <p:sp>
        <p:nvSpPr>
          <p:cNvPr id="386" name="Google Shape;386;p39"/>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387" name="Google Shape;387;p39"/>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40"/>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None/>
            </a:pPr>
            <a:r>
              <a:rPr b="1" lang="en-GB" sz="1900">
                <a:solidFill>
                  <a:schemeClr val="dk1"/>
                </a:solidFill>
                <a:latin typeface="Comfortaa"/>
                <a:ea typeface="Comfortaa"/>
                <a:cs typeface="Comfortaa"/>
                <a:sym typeface="Comfortaa"/>
              </a:rPr>
              <a:t>Attribute Directives</a:t>
            </a:r>
            <a:endParaRPr b="1" sz="19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Attribute directives alter the appearance or behavior of an existing element.</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In templates they look like regular HTML attributes, hence the name.</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Angular has pre-defined directives that either alter the layout structure (for example, ngSwitch) or modify aspects of DOM elements and components (for example, ngModel, ngStyle and ngClass).</a:t>
            </a:r>
            <a:endParaRPr sz="1600">
              <a:solidFill>
                <a:schemeClr val="dk1"/>
              </a:solidFill>
              <a:latin typeface="Comfortaa"/>
              <a:ea typeface="Comfortaa"/>
              <a:cs typeface="Comfortaa"/>
              <a:sym typeface="Comfortaa"/>
            </a:endParaRPr>
          </a:p>
          <a:p>
            <a:pPr indent="-330200" lvl="0" marL="457200" marR="114300" rtl="0" algn="l">
              <a:lnSpc>
                <a:spcPct val="130769"/>
              </a:lnSpc>
              <a:spcBef>
                <a:spcPts val="0"/>
              </a:spcBef>
              <a:spcAft>
                <a:spcPts val="0"/>
              </a:spcAft>
              <a:buClr>
                <a:schemeClr val="dk1"/>
              </a:buClr>
              <a:buSzPts val="1600"/>
              <a:buFont typeface="Comfortaa"/>
              <a:buChar char="●"/>
            </a:pPr>
            <a:r>
              <a:rPr lang="en-GB" sz="1600">
                <a:solidFill>
                  <a:schemeClr val="dk1"/>
                </a:solidFill>
                <a:latin typeface="Consolas"/>
                <a:ea typeface="Consolas"/>
                <a:cs typeface="Consolas"/>
                <a:sym typeface="Consolas"/>
              </a:rPr>
              <a:t>[ngClass]="{'my-class': step === 'step1'}"</a:t>
            </a:r>
            <a:endParaRPr sz="1600">
              <a:solidFill>
                <a:schemeClr val="dk1"/>
              </a:solidFill>
              <a:latin typeface="Consolas"/>
              <a:ea typeface="Consolas"/>
              <a:cs typeface="Consolas"/>
              <a:sym typeface="Consolas"/>
            </a:endParaRPr>
          </a:p>
          <a:p>
            <a:pPr indent="0" lvl="0" marL="457200" rtl="0" algn="l">
              <a:lnSpc>
                <a:spcPct val="150000"/>
              </a:lnSpc>
              <a:spcBef>
                <a:spcPts val="0"/>
              </a:spcBef>
              <a:spcAft>
                <a:spcPts val="0"/>
              </a:spcAft>
              <a:buNone/>
            </a:pPr>
            <a:r>
              <a:t/>
            </a:r>
            <a:endParaRPr sz="16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394" name="Google Shape;394;p40"/>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395" name="Google Shape;395;p40"/>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396" name="Google Shape;396;p40"/>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41"/>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Clr>
                <a:schemeClr val="dk1"/>
              </a:buClr>
              <a:buSzPts val="1100"/>
              <a:buFont typeface="Arial"/>
              <a:buNone/>
            </a:pPr>
            <a:r>
              <a:rPr b="1" lang="en-GB" sz="2000">
                <a:solidFill>
                  <a:schemeClr val="dk1"/>
                </a:solidFill>
                <a:latin typeface="Comfortaa"/>
                <a:ea typeface="Comfortaa"/>
                <a:cs typeface="Comfortaa"/>
                <a:sym typeface="Comfortaa"/>
              </a:rPr>
              <a:t>Component Interaction</a:t>
            </a:r>
            <a:endParaRPr b="1" sz="20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rgbClr val="444444"/>
                </a:solidFill>
                <a:highlight>
                  <a:srgbClr val="FFFFFF"/>
                </a:highlight>
                <a:latin typeface="Roboto"/>
                <a:ea typeface="Roboto"/>
                <a:cs typeface="Roboto"/>
                <a:sym typeface="Roboto"/>
              </a:rPr>
              <a:t>A common pattern in Angular is sharing data between a parent component and one or more child components</a:t>
            </a:r>
            <a:r>
              <a:rPr lang="en-GB" sz="1600">
                <a:solidFill>
                  <a:schemeClr val="dk1"/>
                </a:solidFill>
                <a:latin typeface="Comfortaa"/>
                <a:ea typeface="Comfortaa"/>
                <a:cs typeface="Comfortaa"/>
                <a:sym typeface="Comfortaa"/>
              </a:rPr>
              <a:t>.</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rgbClr val="444444"/>
                </a:solidFill>
                <a:highlight>
                  <a:srgbClr val="FFFFFF"/>
                </a:highlight>
                <a:latin typeface="Roboto"/>
                <a:ea typeface="Roboto"/>
                <a:cs typeface="Roboto"/>
                <a:sym typeface="Roboto"/>
              </a:rPr>
              <a:t>You can implement this pattern by using the </a:t>
            </a:r>
            <a:r>
              <a:rPr lang="en-GB" sz="1600">
                <a:solidFill>
                  <a:srgbClr val="444444"/>
                </a:solidFill>
                <a:highlight>
                  <a:srgbClr val="FFFFFF"/>
                </a:highlight>
                <a:latin typeface="Courier New"/>
                <a:ea typeface="Courier New"/>
                <a:cs typeface="Courier New"/>
                <a:sym typeface="Courier New"/>
              </a:rPr>
              <a:t>@</a:t>
            </a:r>
            <a:r>
              <a:rPr lang="en-GB" sz="1600">
                <a:solidFill>
                  <a:schemeClr val="hlink"/>
                </a:solidFill>
                <a:highlight>
                  <a:srgbClr val="FFFFFF"/>
                </a:highlight>
                <a:uFill>
                  <a:noFill/>
                </a:uFill>
                <a:latin typeface="Courier New"/>
                <a:ea typeface="Courier New"/>
                <a:cs typeface="Courier New"/>
                <a:sym typeface="Courier New"/>
                <a:hlinkClick r:id="rId3"/>
              </a:rPr>
              <a:t>Input</a:t>
            </a:r>
            <a:r>
              <a:rPr lang="en-GB" sz="1600">
                <a:solidFill>
                  <a:srgbClr val="444444"/>
                </a:solidFill>
                <a:highlight>
                  <a:srgbClr val="FFFFFF"/>
                </a:highlight>
                <a:latin typeface="Courier New"/>
                <a:ea typeface="Courier New"/>
                <a:cs typeface="Courier New"/>
                <a:sym typeface="Courier New"/>
              </a:rPr>
              <a:t>()</a:t>
            </a:r>
            <a:r>
              <a:rPr lang="en-GB" sz="1600">
                <a:solidFill>
                  <a:srgbClr val="444444"/>
                </a:solidFill>
                <a:highlight>
                  <a:srgbClr val="FFFFFF"/>
                </a:highlight>
                <a:latin typeface="Roboto"/>
                <a:ea typeface="Roboto"/>
                <a:cs typeface="Roboto"/>
                <a:sym typeface="Roboto"/>
              </a:rPr>
              <a:t> and </a:t>
            </a:r>
            <a:r>
              <a:rPr lang="en-GB" sz="1600">
                <a:solidFill>
                  <a:srgbClr val="444444"/>
                </a:solidFill>
                <a:highlight>
                  <a:srgbClr val="FFFFFF"/>
                </a:highlight>
                <a:latin typeface="Courier New"/>
                <a:ea typeface="Courier New"/>
                <a:cs typeface="Courier New"/>
                <a:sym typeface="Courier New"/>
              </a:rPr>
              <a:t>@</a:t>
            </a:r>
            <a:r>
              <a:rPr lang="en-GB" sz="1600">
                <a:solidFill>
                  <a:schemeClr val="hlink"/>
                </a:solidFill>
                <a:highlight>
                  <a:srgbClr val="FFFFFF"/>
                </a:highlight>
                <a:uFill>
                  <a:noFill/>
                </a:uFill>
                <a:latin typeface="Courier New"/>
                <a:ea typeface="Courier New"/>
                <a:cs typeface="Courier New"/>
                <a:sym typeface="Courier New"/>
                <a:hlinkClick r:id="rId4"/>
              </a:rPr>
              <a:t>Output</a:t>
            </a:r>
            <a:r>
              <a:rPr lang="en-GB" sz="1600">
                <a:solidFill>
                  <a:srgbClr val="444444"/>
                </a:solidFill>
                <a:highlight>
                  <a:srgbClr val="FFFFFF"/>
                </a:highlight>
                <a:latin typeface="Courier New"/>
                <a:ea typeface="Courier New"/>
                <a:cs typeface="Courier New"/>
                <a:sym typeface="Courier New"/>
              </a:rPr>
              <a:t>()</a:t>
            </a:r>
            <a:r>
              <a:rPr lang="en-GB" sz="1600">
                <a:solidFill>
                  <a:srgbClr val="444444"/>
                </a:solidFill>
                <a:highlight>
                  <a:srgbClr val="FFFFFF"/>
                </a:highlight>
                <a:latin typeface="Roboto"/>
                <a:ea typeface="Roboto"/>
                <a:cs typeface="Roboto"/>
                <a:sym typeface="Roboto"/>
              </a:rPr>
              <a:t> directives.</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rgbClr val="444444"/>
                </a:solidFill>
                <a:highlight>
                  <a:srgbClr val="FFFFFF"/>
                </a:highlight>
                <a:latin typeface="Courier New"/>
                <a:ea typeface="Courier New"/>
                <a:cs typeface="Courier New"/>
                <a:sym typeface="Courier New"/>
              </a:rPr>
              <a:t>@</a:t>
            </a:r>
            <a:r>
              <a:rPr lang="en-GB" sz="1600">
                <a:solidFill>
                  <a:schemeClr val="hlink"/>
                </a:solidFill>
                <a:highlight>
                  <a:srgbClr val="FFFFFF"/>
                </a:highlight>
                <a:uFill>
                  <a:noFill/>
                </a:uFill>
                <a:latin typeface="Courier New"/>
                <a:ea typeface="Courier New"/>
                <a:cs typeface="Courier New"/>
                <a:sym typeface="Courier New"/>
                <a:hlinkClick r:id="rId5"/>
              </a:rPr>
              <a:t>Input</a:t>
            </a:r>
            <a:r>
              <a:rPr lang="en-GB" sz="1600">
                <a:solidFill>
                  <a:srgbClr val="444444"/>
                </a:solidFill>
                <a:highlight>
                  <a:srgbClr val="FFFFFF"/>
                </a:highlight>
                <a:latin typeface="Courier New"/>
                <a:ea typeface="Courier New"/>
                <a:cs typeface="Courier New"/>
                <a:sym typeface="Courier New"/>
              </a:rPr>
              <a:t>()</a:t>
            </a:r>
            <a:r>
              <a:rPr lang="en-GB" sz="1600">
                <a:solidFill>
                  <a:srgbClr val="444444"/>
                </a:solidFill>
                <a:highlight>
                  <a:srgbClr val="FFFFFF"/>
                </a:highlight>
                <a:latin typeface="Roboto"/>
                <a:ea typeface="Roboto"/>
                <a:cs typeface="Roboto"/>
                <a:sym typeface="Roboto"/>
              </a:rPr>
              <a:t> allows a parent component to update data in the child component</a:t>
            </a:r>
            <a:endParaRPr sz="1600">
              <a:solidFill>
                <a:srgbClr val="444444"/>
              </a:solidFill>
              <a:highlight>
                <a:srgbClr val="FFFFFF"/>
              </a:highlight>
              <a:latin typeface="Roboto"/>
              <a:ea typeface="Roboto"/>
              <a:cs typeface="Roboto"/>
              <a:sym typeface="Roboto"/>
            </a:endParaRPr>
          </a:p>
          <a:p>
            <a:pPr indent="-330200" lvl="0" marL="457200" rtl="0" algn="l">
              <a:lnSpc>
                <a:spcPct val="150000"/>
              </a:lnSpc>
              <a:spcBef>
                <a:spcPts val="0"/>
              </a:spcBef>
              <a:spcAft>
                <a:spcPts val="0"/>
              </a:spcAft>
              <a:buClr>
                <a:srgbClr val="444444"/>
              </a:buClr>
              <a:buSzPts val="1600"/>
              <a:buFont typeface="Roboto"/>
              <a:buChar char="●"/>
            </a:pPr>
            <a:r>
              <a:rPr lang="en-GB" sz="1600">
                <a:solidFill>
                  <a:srgbClr val="444444"/>
                </a:solidFill>
                <a:highlight>
                  <a:srgbClr val="FFFFFF"/>
                </a:highlight>
                <a:latin typeface="Courier New"/>
                <a:ea typeface="Courier New"/>
                <a:cs typeface="Courier New"/>
                <a:sym typeface="Courier New"/>
              </a:rPr>
              <a:t>@</a:t>
            </a:r>
            <a:r>
              <a:rPr lang="en-GB" sz="1600">
                <a:solidFill>
                  <a:schemeClr val="hlink"/>
                </a:solidFill>
                <a:highlight>
                  <a:srgbClr val="FFFFFF"/>
                </a:highlight>
                <a:uFill>
                  <a:noFill/>
                </a:uFill>
                <a:latin typeface="Courier New"/>
                <a:ea typeface="Courier New"/>
                <a:cs typeface="Courier New"/>
                <a:sym typeface="Courier New"/>
                <a:hlinkClick r:id="rId6"/>
              </a:rPr>
              <a:t>Output</a:t>
            </a:r>
            <a:r>
              <a:rPr lang="en-GB" sz="1600">
                <a:solidFill>
                  <a:srgbClr val="444444"/>
                </a:solidFill>
                <a:highlight>
                  <a:srgbClr val="FFFFFF"/>
                </a:highlight>
                <a:latin typeface="Courier New"/>
                <a:ea typeface="Courier New"/>
                <a:cs typeface="Courier New"/>
                <a:sym typeface="Courier New"/>
              </a:rPr>
              <a:t>()</a:t>
            </a:r>
            <a:r>
              <a:rPr lang="en-GB" sz="1600">
                <a:solidFill>
                  <a:srgbClr val="444444"/>
                </a:solidFill>
                <a:highlight>
                  <a:srgbClr val="FFFFFF"/>
                </a:highlight>
                <a:latin typeface="Roboto"/>
                <a:ea typeface="Roboto"/>
                <a:cs typeface="Roboto"/>
                <a:sym typeface="Roboto"/>
              </a:rPr>
              <a:t> allows the child to send data to a parent component.</a:t>
            </a:r>
            <a:endParaRPr sz="1600">
              <a:solidFill>
                <a:srgbClr val="444444"/>
              </a:solidFill>
              <a:highlight>
                <a:srgbClr val="FFFFFF"/>
              </a:highlight>
              <a:latin typeface="Roboto"/>
              <a:ea typeface="Roboto"/>
              <a:cs typeface="Roboto"/>
              <a:sym typeface="Roboto"/>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03" name="Google Shape;403;p41"/>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404" name="Google Shape;404;p41"/>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405" name="Google Shape;405;p41"/>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406" name="Google Shape;406;p41"/>
          <p:cNvPicPr preferRelativeResize="0"/>
          <p:nvPr/>
        </p:nvPicPr>
        <p:blipFill rotWithShape="1">
          <a:blip r:embed="rId7">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2"/>
          <p:cNvSpPr/>
          <p:nvPr/>
        </p:nvSpPr>
        <p:spPr>
          <a:xfrm>
            <a:off x="2325125" y="825000"/>
            <a:ext cx="7212600" cy="54054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None/>
            </a:pPr>
            <a:r>
              <a:rPr b="1" lang="en-GB" sz="2000">
                <a:solidFill>
                  <a:schemeClr val="dk1"/>
                </a:solidFill>
                <a:latin typeface="Comfortaa"/>
                <a:ea typeface="Comfortaa"/>
                <a:cs typeface="Comfortaa"/>
                <a:sym typeface="Comfortaa"/>
              </a:rPr>
              <a:t>Component Interaction</a:t>
            </a:r>
            <a:endParaRPr b="1" sz="20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13" name="Google Shape;413;p42"/>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414" name="Google Shape;414;p42"/>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rPr lang="en-GB" sz="1600">
                <a:solidFill>
                  <a:srgbClr val="0000FF"/>
                </a:solidFill>
                <a:latin typeface="Courier New"/>
                <a:ea typeface="Courier New"/>
                <a:cs typeface="Courier New"/>
                <a:sym typeface="Courier New"/>
              </a:rPr>
              <a:t>export</a:t>
            </a:r>
            <a:r>
              <a:rPr lang="en-GB" sz="1600">
                <a:solidFill>
                  <a:schemeClr val="dk1"/>
                </a:solidFill>
                <a:latin typeface="Courier New"/>
                <a:ea typeface="Courier New"/>
                <a:cs typeface="Courier New"/>
                <a:sym typeface="Courier New"/>
              </a:rPr>
              <a:t> </a:t>
            </a:r>
            <a:r>
              <a:rPr lang="en-GB" sz="1600">
                <a:solidFill>
                  <a:srgbClr val="0000FF"/>
                </a:solidFill>
                <a:latin typeface="Courier New"/>
                <a:ea typeface="Courier New"/>
                <a:cs typeface="Courier New"/>
                <a:sym typeface="Courier New"/>
              </a:rPr>
              <a:t>class</a:t>
            </a:r>
            <a:r>
              <a:rPr lang="en-GB" sz="1600">
                <a:solidFill>
                  <a:schemeClr val="dk1"/>
                </a:solidFill>
                <a:latin typeface="Courier New"/>
                <a:ea typeface="Courier New"/>
                <a:cs typeface="Courier New"/>
                <a:sym typeface="Courier New"/>
              </a:rPr>
              <a:t> </a:t>
            </a:r>
            <a:r>
              <a:rPr lang="en-GB" sz="1600">
                <a:solidFill>
                  <a:srgbClr val="FF0000"/>
                </a:solidFill>
                <a:latin typeface="Courier New"/>
                <a:ea typeface="Courier New"/>
                <a:cs typeface="Courier New"/>
                <a:sym typeface="Courier New"/>
              </a:rPr>
              <a:t>ItemDetailComponent</a:t>
            </a:r>
            <a:r>
              <a:rPr lang="en-GB" sz="1600">
                <a:solidFill>
                  <a:schemeClr val="dk1"/>
                </a:solidFill>
                <a:latin typeface="Courier New"/>
                <a:ea typeface="Courier New"/>
                <a:cs typeface="Courier New"/>
                <a:sym typeface="Courier New"/>
              </a:rPr>
              <a:t> </a:t>
            </a:r>
            <a:r>
              <a:rPr lang="en-GB" sz="1600">
                <a:solidFill>
                  <a:srgbClr val="666600"/>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CD"/>
              </a:buClr>
              <a:buSzPts val="1400"/>
              <a:buFont typeface="Consolas"/>
              <a:buNone/>
            </a:pPr>
            <a:r>
              <a:rPr lang="en-GB" sz="1600">
                <a:solidFill>
                  <a:schemeClr val="dk1"/>
                </a:solidFill>
                <a:latin typeface="Courier New"/>
                <a:ea typeface="Courier New"/>
                <a:cs typeface="Courier New"/>
                <a:sym typeface="Courier New"/>
              </a:rPr>
              <a:t>  </a:t>
            </a:r>
            <a:r>
              <a:rPr lang="en-GB" sz="1600">
                <a:solidFill>
                  <a:srgbClr val="0088CC"/>
                </a:solidFill>
                <a:latin typeface="Courier New"/>
                <a:ea typeface="Courier New"/>
                <a:cs typeface="Courier New"/>
                <a:sym typeface="Courier New"/>
              </a:rPr>
              <a:t>@</a:t>
            </a:r>
            <a:r>
              <a:rPr lang="en-GB" sz="1600">
                <a:solidFill>
                  <a:srgbClr val="0088CC"/>
                </a:solidFill>
                <a:uFill>
                  <a:noFill/>
                </a:uFill>
                <a:latin typeface="Courier New"/>
                <a:ea typeface="Courier New"/>
                <a:cs typeface="Courier New"/>
                <a:sym typeface="Courier New"/>
                <a:hlinkClick r:id="rId3">
                  <a:extLst>
                    <a:ext uri="{A12FA001-AC4F-418D-AE19-62706E023703}">
                      <ahyp:hlinkClr val="tx"/>
                    </a:ext>
                  </a:extLst>
                </a:hlinkClick>
              </a:rPr>
              <a:t>Input</a:t>
            </a:r>
            <a:r>
              <a:rPr lang="en-GB" sz="1600">
                <a:solidFill>
                  <a:srgbClr val="666600"/>
                </a:solidFill>
                <a:latin typeface="Courier New"/>
                <a:ea typeface="Courier New"/>
                <a:cs typeface="Courier New"/>
                <a:sym typeface="Courier New"/>
              </a:rPr>
              <a:t>()</a:t>
            </a:r>
            <a:r>
              <a:rPr lang="en-GB" sz="1600">
                <a:solidFill>
                  <a:schemeClr val="dk1"/>
                </a:solidFill>
                <a:latin typeface="Courier New"/>
                <a:ea typeface="Courier New"/>
                <a:cs typeface="Courier New"/>
                <a:sym typeface="Courier New"/>
              </a:rPr>
              <a:t> item</a:t>
            </a:r>
            <a:r>
              <a:rPr lang="en-GB" sz="1600">
                <a:solidFill>
                  <a:srgbClr val="666600"/>
                </a:solidFill>
                <a:latin typeface="Courier New"/>
                <a:ea typeface="Courier New"/>
                <a:cs typeface="Courier New"/>
                <a:sym typeface="Courier New"/>
              </a:rPr>
              <a:t>:</a:t>
            </a:r>
            <a:r>
              <a:rPr lang="en-GB" sz="1600">
                <a:solidFill>
                  <a:schemeClr val="dk1"/>
                </a:solidFill>
                <a:latin typeface="Courier New"/>
                <a:ea typeface="Courier New"/>
                <a:cs typeface="Courier New"/>
                <a:sym typeface="Courier New"/>
              </a:rPr>
              <a:t> </a:t>
            </a:r>
            <a:r>
              <a:rPr lang="en-GB" sz="1600">
                <a:solidFill>
                  <a:srgbClr val="0000FF"/>
                </a:solidFill>
                <a:latin typeface="Courier New"/>
                <a:ea typeface="Courier New"/>
                <a:cs typeface="Courier New"/>
                <a:sym typeface="Courier New"/>
              </a:rPr>
              <a:t>string</a:t>
            </a:r>
            <a:r>
              <a:rPr lang="en-GB" sz="1600">
                <a:solidFill>
                  <a:srgbClr val="666600"/>
                </a:solidFill>
                <a:latin typeface="Courier New"/>
                <a:ea typeface="Courier New"/>
                <a:cs typeface="Courier New"/>
                <a:sym typeface="Courier New"/>
              </a:rPr>
              <a:t>;</a:t>
            </a:r>
            <a:r>
              <a:rPr lang="en-GB" sz="1600">
                <a:solidFill>
                  <a:schemeClr val="dk1"/>
                </a:solidFill>
                <a:latin typeface="Courier New"/>
                <a:ea typeface="Courier New"/>
                <a:cs typeface="Courier New"/>
                <a:sym typeface="Courier New"/>
              </a:rPr>
              <a:t> </a:t>
            </a:r>
            <a:r>
              <a:rPr lang="en-GB" sz="1600">
                <a:solidFill>
                  <a:srgbClr val="006600"/>
                </a:solidFill>
                <a:latin typeface="Courier New"/>
                <a:ea typeface="Courier New"/>
                <a:cs typeface="Courier New"/>
                <a:sym typeface="Courier New"/>
              </a:rPr>
              <a:t>// decorate the property with @</a:t>
            </a:r>
            <a:r>
              <a:rPr lang="en-GB" sz="1600">
                <a:solidFill>
                  <a:srgbClr val="006600"/>
                </a:solidFill>
                <a:uFill>
                  <a:noFill/>
                </a:uFill>
                <a:latin typeface="Courier New"/>
                <a:ea typeface="Courier New"/>
                <a:cs typeface="Courier New"/>
                <a:sym typeface="Courier New"/>
                <a:hlinkClick r:id="rId4">
                  <a:extLst>
                    <a:ext uri="{A12FA001-AC4F-418D-AE19-62706E023703}">
                      <ahyp:hlinkClr val="tx"/>
                    </a:ext>
                  </a:extLst>
                </a:hlinkClick>
              </a:rPr>
              <a:t>Input</a:t>
            </a:r>
            <a:r>
              <a:rPr lang="en-GB" sz="1600">
                <a:solidFill>
                  <a:srgbClr val="006600"/>
                </a:solidFill>
                <a:latin typeface="Courier New"/>
                <a:ea typeface="Courier New"/>
                <a:cs typeface="Courier New"/>
                <a:sym typeface="Courier New"/>
              </a:rPr>
              <a:t>()</a:t>
            </a:r>
            <a:endParaRPr sz="1600">
              <a:solidFill>
                <a:schemeClr val="dk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CD"/>
              </a:buClr>
              <a:buSzPts val="1400"/>
              <a:buFont typeface="Consolas"/>
              <a:buNone/>
            </a:pPr>
            <a:r>
              <a:rPr lang="en-GB" sz="1600">
                <a:solidFill>
                  <a:srgbClr val="666600"/>
                </a:solidFill>
                <a:latin typeface="Courier New"/>
                <a:ea typeface="Courier New"/>
                <a:cs typeface="Courier New"/>
                <a:sym typeface="Courier New"/>
              </a:rPr>
              <a:t>}</a:t>
            </a:r>
            <a:endParaRPr sz="1600">
              <a:solidFill>
                <a:srgbClr val="6666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CD"/>
              </a:buClr>
              <a:buSzPts val="1400"/>
              <a:buFont typeface="Consolas"/>
              <a:buNone/>
            </a:pPr>
            <a:r>
              <a:t/>
            </a:r>
            <a:endParaRPr sz="1600">
              <a:solidFill>
                <a:srgbClr val="6666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CD"/>
              </a:buClr>
              <a:buSzPts val="1400"/>
              <a:buFont typeface="Consolas"/>
              <a:buNone/>
            </a:pPr>
            <a:r>
              <a:rPr lang="en-GB" sz="1600">
                <a:solidFill>
                  <a:srgbClr val="000088"/>
                </a:solidFill>
                <a:latin typeface="Courier New"/>
                <a:ea typeface="Courier New"/>
                <a:cs typeface="Courier New"/>
                <a:sym typeface="Courier New"/>
              </a:rPr>
              <a:t>&lt;app-item-detail</a:t>
            </a:r>
            <a:r>
              <a:rPr lang="en-GB" sz="1600">
                <a:solidFill>
                  <a:schemeClr val="dk1"/>
                </a:solidFill>
                <a:latin typeface="Courier New"/>
                <a:ea typeface="Courier New"/>
                <a:cs typeface="Courier New"/>
                <a:sym typeface="Courier New"/>
              </a:rPr>
              <a:t> [</a:t>
            </a:r>
            <a:r>
              <a:rPr lang="en-GB" sz="1600">
                <a:solidFill>
                  <a:srgbClr val="660066"/>
                </a:solidFill>
                <a:latin typeface="Courier New"/>
                <a:ea typeface="Courier New"/>
                <a:cs typeface="Courier New"/>
                <a:sym typeface="Courier New"/>
              </a:rPr>
              <a:t>item</a:t>
            </a:r>
            <a:r>
              <a:rPr lang="en-GB" sz="1600">
                <a:solidFill>
                  <a:schemeClr val="dk1"/>
                </a:solidFill>
                <a:latin typeface="Courier New"/>
                <a:ea typeface="Courier New"/>
                <a:cs typeface="Courier New"/>
                <a:sym typeface="Courier New"/>
              </a:rPr>
              <a:t>]</a:t>
            </a:r>
            <a:r>
              <a:rPr lang="en-GB" sz="1600">
                <a:solidFill>
                  <a:srgbClr val="666600"/>
                </a:solidFill>
                <a:latin typeface="Courier New"/>
                <a:ea typeface="Courier New"/>
                <a:cs typeface="Courier New"/>
                <a:sym typeface="Courier New"/>
              </a:rPr>
              <a:t>=</a:t>
            </a:r>
            <a:r>
              <a:rPr lang="en-GB" sz="1600">
                <a:solidFill>
                  <a:srgbClr val="880000"/>
                </a:solidFill>
                <a:latin typeface="Courier New"/>
                <a:ea typeface="Courier New"/>
                <a:cs typeface="Courier New"/>
                <a:sym typeface="Courier New"/>
              </a:rPr>
              <a:t>"currentItem"</a:t>
            </a:r>
            <a:r>
              <a:rPr lang="en-GB" sz="1600">
                <a:solidFill>
                  <a:srgbClr val="000088"/>
                </a:solidFill>
                <a:latin typeface="Courier New"/>
                <a:ea typeface="Courier New"/>
                <a:cs typeface="Courier New"/>
                <a:sym typeface="Courier New"/>
              </a:rPr>
              <a:t>&gt;&lt;/app-item-detail&gt;</a:t>
            </a:r>
            <a:endParaRPr sz="1600">
              <a:solidFill>
                <a:srgbClr val="666600"/>
              </a:solidFill>
              <a:latin typeface="Courier New"/>
              <a:ea typeface="Courier New"/>
              <a:cs typeface="Courier New"/>
              <a:sym typeface="Courier New"/>
            </a:endParaRPr>
          </a:p>
        </p:txBody>
      </p:sp>
      <p:sp>
        <p:nvSpPr>
          <p:cNvPr id="415" name="Google Shape;415;p42"/>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416" name="Google Shape;416;p42"/>
          <p:cNvPicPr preferRelativeResize="0"/>
          <p:nvPr/>
        </p:nvPicPr>
        <p:blipFill rotWithShape="1">
          <a:blip r:embed="rId5">
            <a:alphaModFix/>
          </a:blip>
          <a:srcRect b="0" l="0" r="0" t="0"/>
          <a:stretch/>
        </p:blipFill>
        <p:spPr>
          <a:xfrm>
            <a:off x="503226" y="192938"/>
            <a:ext cx="1163726" cy="1199726"/>
          </a:xfrm>
          <a:prstGeom prst="rect">
            <a:avLst/>
          </a:prstGeom>
          <a:noFill/>
          <a:ln>
            <a:noFill/>
          </a:ln>
        </p:spPr>
      </p:pic>
      <p:pic>
        <p:nvPicPr>
          <p:cNvPr id="417" name="Google Shape;417;p42"/>
          <p:cNvPicPr preferRelativeResize="0"/>
          <p:nvPr/>
        </p:nvPicPr>
        <p:blipFill>
          <a:blip r:embed="rId6">
            <a:alphaModFix/>
          </a:blip>
          <a:stretch>
            <a:fillRect/>
          </a:stretch>
        </p:blipFill>
        <p:spPr>
          <a:xfrm>
            <a:off x="2148972" y="1468300"/>
            <a:ext cx="6947575" cy="3581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 name="Shape 89"/>
        <p:cNvGrpSpPr/>
        <p:nvPr/>
      </p:nvGrpSpPr>
      <p:grpSpPr>
        <a:xfrm>
          <a:off x="0" y="0"/>
          <a:ext cx="0" cy="0"/>
          <a:chOff x="0" y="0"/>
          <a:chExt cx="0" cy="0"/>
        </a:xfrm>
      </p:grpSpPr>
      <p:sp>
        <p:nvSpPr>
          <p:cNvPr id="90" name="Google Shape;90;p16"/>
          <p:cNvSpPr txBox="1"/>
          <p:nvPr/>
        </p:nvSpPr>
        <p:spPr>
          <a:xfrm>
            <a:off x="239501" y="2992267"/>
            <a:ext cx="3858900" cy="6348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25445F"/>
              </a:buClr>
              <a:buSzPts val="3466"/>
              <a:buFont typeface="Roboto Medium"/>
              <a:buNone/>
            </a:pPr>
            <a:r>
              <a:rPr lang="en-GB" sz="3465">
                <a:solidFill>
                  <a:srgbClr val="25445F"/>
                </a:solidFill>
                <a:latin typeface="Roboto Medium"/>
                <a:ea typeface="Roboto Medium"/>
                <a:cs typeface="Roboto Medium"/>
                <a:sym typeface="Roboto Medium"/>
              </a:rPr>
              <a:t>Angular</a:t>
            </a:r>
            <a:endParaRPr b="0" i="0" sz="3465" u="none" cap="none" strike="noStrike">
              <a:solidFill>
                <a:srgbClr val="25445F"/>
              </a:solidFill>
              <a:latin typeface="Roboto Medium"/>
              <a:ea typeface="Roboto Medium"/>
              <a:cs typeface="Roboto Medium"/>
              <a:sym typeface="Roboto Medium"/>
            </a:endParaRPr>
          </a:p>
        </p:txBody>
      </p:sp>
      <p:pic>
        <p:nvPicPr>
          <p:cNvPr id="91" name="Google Shape;91;p16"/>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92" name="Google Shape;92;p16"/>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667"/>
              <a:buFont typeface="Montserrat Medium"/>
              <a:buNone/>
            </a:pPr>
            <a:r>
              <a:rPr b="0" i="0" lang="en-GB" sz="2665" u="none" cap="none" strike="noStrike">
                <a:solidFill>
                  <a:schemeClr val="lt1"/>
                </a:solidFill>
                <a:latin typeface="Montserrat Medium"/>
                <a:ea typeface="Montserrat Medium"/>
                <a:cs typeface="Montserrat Medium"/>
                <a:sym typeface="Montserrat Medium"/>
              </a:rPr>
              <a:t>About Me</a:t>
            </a:r>
            <a:endParaRPr b="0" i="0" sz="2665" u="none" cap="none" strike="noStrike">
              <a:solidFill>
                <a:schemeClr val="lt1"/>
              </a:solidFill>
              <a:latin typeface="Montserrat Medium"/>
              <a:ea typeface="Montserrat Medium"/>
              <a:cs typeface="Montserrat Medium"/>
              <a:sym typeface="Montserrat Medium"/>
            </a:endParaRPr>
          </a:p>
        </p:txBody>
      </p:sp>
      <p:grpSp>
        <p:nvGrpSpPr>
          <p:cNvPr id="93" name="Google Shape;93;p16"/>
          <p:cNvGrpSpPr/>
          <p:nvPr/>
        </p:nvGrpSpPr>
        <p:grpSpPr>
          <a:xfrm>
            <a:off x="6541453" y="1985823"/>
            <a:ext cx="5645164" cy="3498967"/>
            <a:chOff x="2498799" y="1565607"/>
            <a:chExt cx="4233979" cy="2624291"/>
          </a:xfrm>
        </p:grpSpPr>
        <p:sp>
          <p:nvSpPr>
            <p:cNvPr id="94" name="Google Shape;94;p16"/>
            <p:cNvSpPr txBox="1"/>
            <p:nvPr/>
          </p:nvSpPr>
          <p:spPr>
            <a:xfrm>
              <a:off x="2498799" y="1565607"/>
              <a:ext cx="3427500" cy="6396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25445F"/>
                </a:buClr>
                <a:buSzPts val="3466"/>
                <a:buFont typeface="Roboto Medium"/>
                <a:buNone/>
              </a:pPr>
              <a:r>
                <a:rPr lang="en-GB" sz="3465">
                  <a:solidFill>
                    <a:srgbClr val="25445F"/>
                  </a:solidFill>
                  <a:latin typeface="Roboto Medium"/>
                  <a:ea typeface="Roboto Medium"/>
                  <a:cs typeface="Roboto Medium"/>
                  <a:sym typeface="Roboto Medium"/>
                </a:rPr>
                <a:t>Pritam Chowdhury</a:t>
              </a:r>
              <a:endParaRPr b="0" i="0" sz="3465" u="none" cap="none" strike="noStrike">
                <a:solidFill>
                  <a:srgbClr val="25445F"/>
                </a:solidFill>
                <a:latin typeface="Roboto Medium"/>
                <a:ea typeface="Roboto Medium"/>
                <a:cs typeface="Roboto Medium"/>
                <a:sym typeface="Roboto Medium"/>
              </a:endParaRPr>
            </a:p>
          </p:txBody>
        </p:sp>
        <p:sp>
          <p:nvSpPr>
            <p:cNvPr id="95" name="Google Shape;95;p16"/>
            <p:cNvSpPr/>
            <p:nvPr/>
          </p:nvSpPr>
          <p:spPr>
            <a:xfrm>
              <a:off x="2626875" y="2057005"/>
              <a:ext cx="745800" cy="66900"/>
            </a:xfrm>
            <a:prstGeom prst="rect">
              <a:avLst/>
            </a:prstGeom>
            <a:solidFill>
              <a:srgbClr val="3595D8"/>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5" u="none" cap="none" strike="noStrike">
                <a:solidFill>
                  <a:srgbClr val="000000"/>
                </a:solidFill>
                <a:latin typeface="Arial"/>
                <a:ea typeface="Arial"/>
                <a:cs typeface="Arial"/>
                <a:sym typeface="Arial"/>
              </a:endParaRPr>
            </a:p>
          </p:txBody>
        </p:sp>
        <p:sp>
          <p:nvSpPr>
            <p:cNvPr id="96" name="Google Shape;96;p16"/>
            <p:cNvSpPr txBox="1"/>
            <p:nvPr/>
          </p:nvSpPr>
          <p:spPr>
            <a:xfrm>
              <a:off x="3032199" y="2375457"/>
              <a:ext cx="2894100" cy="6396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25445F"/>
                </a:buClr>
                <a:buSzPts val="2133"/>
                <a:buFont typeface="Roboto Medium"/>
                <a:buNone/>
              </a:pPr>
              <a:r>
                <a:rPr lang="en-GB" sz="2135">
                  <a:solidFill>
                    <a:srgbClr val="25445F"/>
                  </a:solidFill>
                  <a:latin typeface="Roboto Medium"/>
                  <a:ea typeface="Roboto Medium"/>
                  <a:cs typeface="Roboto Medium"/>
                  <a:sym typeface="Roboto Medium"/>
                </a:rPr>
                <a:t>Senior </a:t>
              </a:r>
              <a:r>
                <a:rPr b="0" i="0" lang="en-GB" sz="2135" u="none" cap="none" strike="noStrike">
                  <a:solidFill>
                    <a:srgbClr val="25445F"/>
                  </a:solidFill>
                  <a:latin typeface="Roboto Medium"/>
                  <a:ea typeface="Roboto Medium"/>
                  <a:cs typeface="Roboto Medium"/>
                  <a:sym typeface="Roboto Medium"/>
                </a:rPr>
                <a:t>Software Engineer</a:t>
              </a:r>
              <a:endParaRPr b="0" i="0" sz="2135" u="none" cap="none" strike="noStrike">
                <a:solidFill>
                  <a:srgbClr val="25445F"/>
                </a:solidFill>
                <a:latin typeface="Roboto Medium"/>
                <a:ea typeface="Roboto Medium"/>
                <a:cs typeface="Roboto Medium"/>
                <a:sym typeface="Roboto Medium"/>
              </a:endParaRPr>
            </a:p>
          </p:txBody>
        </p:sp>
        <p:sp>
          <p:nvSpPr>
            <p:cNvPr id="97" name="Google Shape;97;p16"/>
            <p:cNvSpPr txBox="1"/>
            <p:nvPr/>
          </p:nvSpPr>
          <p:spPr>
            <a:xfrm>
              <a:off x="4015678" y="3586298"/>
              <a:ext cx="2717100" cy="6036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76808C"/>
                </a:buClr>
                <a:buSzPts val="1600"/>
                <a:buFont typeface="Montserrat Medium"/>
                <a:buNone/>
              </a:pPr>
              <a:r>
                <a:rPr lang="en-GB" sz="1600">
                  <a:solidFill>
                    <a:srgbClr val="76808C"/>
                  </a:solidFill>
                  <a:latin typeface="Montserrat Medium"/>
                  <a:ea typeface="Montserrat Medium"/>
                  <a:cs typeface="Montserrat Medium"/>
                  <a:sym typeface="Montserrat Medium"/>
                </a:rPr>
                <a:t>Vanilla JS</a:t>
              </a:r>
              <a:endParaRPr b="0" i="0" sz="1600" u="none" cap="none" strike="noStrike">
                <a:solidFill>
                  <a:srgbClr val="76808C"/>
                </a:solidFill>
                <a:latin typeface="Montserrat Medium"/>
                <a:ea typeface="Montserrat Medium"/>
                <a:cs typeface="Montserrat Medium"/>
                <a:sym typeface="Montserrat Medium"/>
              </a:endParaRPr>
            </a:p>
            <a:p>
              <a:pPr indent="0" lvl="0" marL="0" marR="0" rtl="0" algn="l">
                <a:lnSpc>
                  <a:spcPct val="100000"/>
                </a:lnSpc>
                <a:spcBef>
                  <a:spcPts val="0"/>
                </a:spcBef>
                <a:spcAft>
                  <a:spcPts val="0"/>
                </a:spcAft>
                <a:buClr>
                  <a:srgbClr val="76808C"/>
                </a:buClr>
                <a:buSzPts val="1600"/>
                <a:buFont typeface="Montserrat Medium"/>
                <a:buNone/>
              </a:pPr>
              <a:r>
                <a:rPr lang="en-GB" sz="1600">
                  <a:solidFill>
                    <a:srgbClr val="76808C"/>
                  </a:solidFill>
                  <a:latin typeface="Montserrat Medium"/>
                  <a:ea typeface="Montserrat Medium"/>
                  <a:cs typeface="Montserrat Medium"/>
                  <a:sym typeface="Montserrat Medium"/>
                </a:rPr>
                <a:t>Framework</a:t>
              </a:r>
              <a:r>
                <a:rPr b="0" i="0" lang="en-GB" sz="1600" u="none" cap="none" strike="noStrike">
                  <a:solidFill>
                    <a:srgbClr val="76808C"/>
                  </a:solidFill>
                  <a:latin typeface="Montserrat Medium"/>
                  <a:ea typeface="Montserrat Medium"/>
                  <a:cs typeface="Montserrat Medium"/>
                  <a:sym typeface="Montserrat Medium"/>
                </a:rPr>
                <a:t>(Angular, AngularJs)</a:t>
              </a:r>
              <a:endParaRPr b="0" i="0" sz="1600" u="none" cap="none" strike="noStrike">
                <a:solidFill>
                  <a:srgbClr val="76808C"/>
                </a:solidFill>
                <a:latin typeface="Montserrat Medium"/>
                <a:ea typeface="Montserrat Medium"/>
                <a:cs typeface="Montserrat Medium"/>
                <a:sym typeface="Montserrat Medium"/>
              </a:endParaRPr>
            </a:p>
            <a:p>
              <a:pPr indent="0" lvl="0" marL="0" marR="0" rtl="0" algn="l">
                <a:lnSpc>
                  <a:spcPct val="100000"/>
                </a:lnSpc>
                <a:spcBef>
                  <a:spcPts val="0"/>
                </a:spcBef>
                <a:spcAft>
                  <a:spcPts val="0"/>
                </a:spcAft>
                <a:buClr>
                  <a:srgbClr val="76808C"/>
                </a:buClr>
                <a:buSzPts val="1600"/>
                <a:buFont typeface="Montserrat Medium"/>
                <a:buNone/>
              </a:pPr>
              <a:r>
                <a:rPr lang="en-GB" sz="1600">
                  <a:solidFill>
                    <a:srgbClr val="76808C"/>
                  </a:solidFill>
                  <a:latin typeface="Montserrat Medium"/>
                  <a:ea typeface="Montserrat Medium"/>
                  <a:cs typeface="Montserrat Medium"/>
                  <a:sym typeface="Montserrat Medium"/>
                </a:rPr>
                <a:t>Extras: HTML, CSS</a:t>
              </a:r>
              <a:endParaRPr b="0" i="0" sz="1600" u="none" cap="none" strike="noStrike">
                <a:solidFill>
                  <a:srgbClr val="76808C"/>
                </a:solidFill>
                <a:latin typeface="Montserrat Medium"/>
                <a:ea typeface="Montserrat Medium"/>
                <a:cs typeface="Montserrat Medium"/>
                <a:sym typeface="Montserrat Medium"/>
              </a:endParaRPr>
            </a:p>
          </p:txBody>
        </p:sp>
        <p:sp>
          <p:nvSpPr>
            <p:cNvPr id="98" name="Google Shape;98;p16"/>
            <p:cNvSpPr txBox="1"/>
            <p:nvPr/>
          </p:nvSpPr>
          <p:spPr>
            <a:xfrm>
              <a:off x="3035950" y="3579932"/>
              <a:ext cx="1141200" cy="3621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25445F"/>
                </a:buClr>
                <a:buSzPts val="2000"/>
                <a:buFont typeface="Roboto Medium"/>
                <a:buNone/>
              </a:pPr>
              <a:r>
                <a:rPr b="0" i="0" lang="en-GB" sz="2000" u="none" cap="none" strike="noStrike">
                  <a:solidFill>
                    <a:srgbClr val="25445F"/>
                  </a:solidFill>
                  <a:latin typeface="Roboto Medium"/>
                  <a:ea typeface="Roboto Medium"/>
                  <a:cs typeface="Roboto Medium"/>
                  <a:sym typeface="Roboto Medium"/>
                </a:rPr>
                <a:t>Expertise :</a:t>
              </a:r>
              <a:endParaRPr b="0" i="0" sz="2000" u="none" cap="none" strike="noStrike">
                <a:solidFill>
                  <a:srgbClr val="25445F"/>
                </a:solidFill>
                <a:latin typeface="Roboto Medium"/>
                <a:ea typeface="Roboto Medium"/>
                <a:cs typeface="Roboto Medium"/>
                <a:sym typeface="Roboto Medium"/>
              </a:endParaRPr>
            </a:p>
          </p:txBody>
        </p:sp>
        <p:sp>
          <p:nvSpPr>
            <p:cNvPr id="99" name="Google Shape;99;p16"/>
            <p:cNvSpPr txBox="1"/>
            <p:nvPr/>
          </p:nvSpPr>
          <p:spPr>
            <a:xfrm>
              <a:off x="3067000" y="2738831"/>
              <a:ext cx="3376800" cy="8217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76808C"/>
                </a:buClr>
                <a:buSzPts val="1467"/>
                <a:buFont typeface="Montserrat"/>
                <a:buNone/>
              </a:pPr>
              <a:r>
                <a:rPr lang="en-GB" sz="1465">
                  <a:solidFill>
                    <a:srgbClr val="76808C"/>
                  </a:solidFill>
                  <a:latin typeface="Montserrat"/>
                  <a:ea typeface="Montserrat"/>
                  <a:cs typeface="Montserrat"/>
                  <a:sym typeface="Montserrat"/>
                </a:rPr>
                <a:t>Pritam </a:t>
              </a:r>
              <a:r>
                <a:rPr b="0" i="0" lang="en-GB" sz="1465" u="none" cap="none" strike="noStrike">
                  <a:solidFill>
                    <a:srgbClr val="76808C"/>
                  </a:solidFill>
                  <a:latin typeface="Montserrat"/>
                  <a:ea typeface="Montserrat"/>
                  <a:cs typeface="Montserrat"/>
                  <a:sym typeface="Montserrat"/>
                </a:rPr>
                <a:t>has </a:t>
              </a:r>
              <a:r>
                <a:rPr lang="en-GB" sz="1465">
                  <a:solidFill>
                    <a:srgbClr val="76808C"/>
                  </a:solidFill>
                  <a:latin typeface="Montserrat"/>
                  <a:ea typeface="Montserrat"/>
                  <a:cs typeface="Montserrat"/>
                  <a:sym typeface="Montserrat"/>
                </a:rPr>
                <a:t>4+</a:t>
              </a:r>
              <a:r>
                <a:rPr b="0" i="0" lang="en-GB" sz="1465" u="none" cap="none" strike="noStrike">
                  <a:solidFill>
                    <a:srgbClr val="76808C"/>
                  </a:solidFill>
                  <a:latin typeface="Montserrat"/>
                  <a:ea typeface="Montserrat"/>
                  <a:cs typeface="Montserrat"/>
                  <a:sym typeface="Montserrat"/>
                </a:rPr>
                <a:t> years of experience in the IT industry across the </a:t>
              </a:r>
              <a:r>
                <a:rPr lang="en-GB" sz="1465">
                  <a:solidFill>
                    <a:srgbClr val="76808C"/>
                  </a:solidFill>
                  <a:latin typeface="Montserrat"/>
                  <a:ea typeface="Montserrat"/>
                  <a:cs typeface="Montserrat"/>
                  <a:sym typeface="Montserrat"/>
                </a:rPr>
                <a:t>various domain</a:t>
              </a:r>
              <a:endParaRPr b="0" i="0" sz="1465" u="none" cap="none" strike="noStrike">
                <a:solidFill>
                  <a:srgbClr val="76808C"/>
                </a:solidFill>
                <a:latin typeface="Montserrat"/>
                <a:ea typeface="Montserrat"/>
                <a:cs typeface="Montserrat"/>
                <a:sym typeface="Montserrat"/>
              </a:endParaRPr>
            </a:p>
          </p:txBody>
        </p:sp>
      </p:grpSp>
      <p:pic>
        <p:nvPicPr>
          <p:cNvPr id="100" name="Google Shape;100;p16"/>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43"/>
          <p:cNvSpPr/>
          <p:nvPr/>
        </p:nvSpPr>
        <p:spPr>
          <a:xfrm>
            <a:off x="2360950" y="726300"/>
            <a:ext cx="7212600" cy="54054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None/>
            </a:pPr>
            <a:r>
              <a:rPr b="1" lang="en-GB" sz="2000">
                <a:solidFill>
                  <a:schemeClr val="dk1"/>
                </a:solidFill>
                <a:latin typeface="Comfortaa"/>
                <a:ea typeface="Comfortaa"/>
                <a:cs typeface="Comfortaa"/>
                <a:sym typeface="Comfortaa"/>
              </a:rPr>
              <a:t>Component Interaction</a:t>
            </a:r>
            <a:endParaRPr b="1" sz="20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24" name="Google Shape;424;p43"/>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425" name="Google Shape;425;p43"/>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426" name="Google Shape;426;p43"/>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pic>
        <p:nvPicPr>
          <p:cNvPr id="427" name="Google Shape;427;p43"/>
          <p:cNvPicPr preferRelativeResize="0"/>
          <p:nvPr/>
        </p:nvPicPr>
        <p:blipFill>
          <a:blip r:embed="rId4">
            <a:alphaModFix/>
          </a:blip>
          <a:stretch>
            <a:fillRect/>
          </a:stretch>
        </p:blipFill>
        <p:spPr>
          <a:xfrm>
            <a:off x="2360950" y="1308075"/>
            <a:ext cx="7449975" cy="450602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44"/>
          <p:cNvSpPr/>
          <p:nvPr/>
        </p:nvSpPr>
        <p:spPr>
          <a:xfrm>
            <a:off x="2489700" y="726300"/>
            <a:ext cx="7212600" cy="40008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None/>
            </a:pPr>
            <a:r>
              <a:rPr b="1" lang="en-GB" sz="2000">
                <a:solidFill>
                  <a:schemeClr val="dk1"/>
                </a:solidFill>
                <a:latin typeface="Comfortaa"/>
                <a:ea typeface="Comfortaa"/>
                <a:cs typeface="Comfortaa"/>
                <a:sym typeface="Comfortaa"/>
              </a:rPr>
              <a:t>Component Interaction</a:t>
            </a:r>
            <a:endParaRPr b="1" sz="20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34" name="Google Shape;434;p44"/>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435" name="Google Shape;435;p44"/>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436" name="Google Shape;436;p44"/>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pic>
        <p:nvPicPr>
          <p:cNvPr id="437" name="Google Shape;437;p44"/>
          <p:cNvPicPr preferRelativeResize="0"/>
          <p:nvPr/>
        </p:nvPicPr>
        <p:blipFill>
          <a:blip r:embed="rId4">
            <a:alphaModFix/>
          </a:blip>
          <a:stretch>
            <a:fillRect/>
          </a:stretch>
        </p:blipFill>
        <p:spPr>
          <a:xfrm>
            <a:off x="2199800" y="1392676"/>
            <a:ext cx="8139550" cy="32038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5"/>
          <p:cNvSpPr/>
          <p:nvPr/>
        </p:nvSpPr>
        <p:spPr>
          <a:xfrm>
            <a:off x="2489700" y="726300"/>
            <a:ext cx="7212600" cy="40008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None/>
            </a:pPr>
            <a:r>
              <a:rPr b="1" lang="en-GB" sz="1600">
                <a:solidFill>
                  <a:schemeClr val="dk1"/>
                </a:solidFill>
                <a:latin typeface="Comfortaa"/>
                <a:ea typeface="Comfortaa"/>
                <a:cs typeface="Comfortaa"/>
                <a:sym typeface="Comfortaa"/>
              </a:rPr>
              <a:t>Component Interaction</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44" name="Google Shape;444;p45"/>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445" name="Google Shape;445;p45"/>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446" name="Google Shape;446;p45"/>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pic>
        <p:nvPicPr>
          <p:cNvPr id="447" name="Google Shape;447;p45"/>
          <p:cNvPicPr preferRelativeResize="0"/>
          <p:nvPr/>
        </p:nvPicPr>
        <p:blipFill>
          <a:blip r:embed="rId4">
            <a:alphaModFix/>
          </a:blip>
          <a:stretch>
            <a:fillRect/>
          </a:stretch>
        </p:blipFill>
        <p:spPr>
          <a:xfrm>
            <a:off x="2534325" y="1392675"/>
            <a:ext cx="8200175" cy="36554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6"/>
          <p:cNvSpPr/>
          <p:nvPr/>
        </p:nvSpPr>
        <p:spPr>
          <a:xfrm>
            <a:off x="2489700" y="726300"/>
            <a:ext cx="7212600" cy="40008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None/>
            </a:pPr>
            <a:r>
              <a:rPr b="1" lang="en-GB" sz="2000">
                <a:solidFill>
                  <a:schemeClr val="dk1"/>
                </a:solidFill>
                <a:latin typeface="Comfortaa"/>
                <a:ea typeface="Comfortaa"/>
                <a:cs typeface="Comfortaa"/>
                <a:sym typeface="Comfortaa"/>
              </a:rPr>
              <a:t>Property Binding</a:t>
            </a:r>
            <a:br>
              <a:rPr b="1" lang="en-GB" sz="1600">
                <a:solidFill>
                  <a:schemeClr val="dk1"/>
                </a:solidFill>
                <a:latin typeface="Comfortaa"/>
                <a:ea typeface="Comfortaa"/>
                <a:cs typeface="Comfortaa"/>
                <a:sym typeface="Comfortaa"/>
              </a:rPr>
            </a:br>
            <a:endParaRPr b="1" sz="1600">
              <a:solidFill>
                <a:schemeClr val="dk1"/>
              </a:solidFill>
              <a:latin typeface="Comfortaa"/>
              <a:ea typeface="Comfortaa"/>
              <a:cs typeface="Comfortaa"/>
              <a:sym typeface="Comfortaa"/>
            </a:endParaRPr>
          </a:p>
          <a:p>
            <a:pPr indent="-330200" lvl="0" marL="457200" rtl="0" algn="l">
              <a:spcBef>
                <a:spcPts val="0"/>
              </a:spcBef>
              <a:spcAft>
                <a:spcPts val="0"/>
              </a:spcAft>
              <a:buClr>
                <a:schemeClr val="dk1"/>
              </a:buClr>
              <a:buSzPts val="1600"/>
              <a:buFont typeface="Comfortaa"/>
              <a:buChar char="●"/>
            </a:pPr>
            <a:r>
              <a:rPr lang="en-GB" sz="1600">
                <a:solidFill>
                  <a:srgbClr val="444444"/>
                </a:solidFill>
                <a:highlight>
                  <a:srgbClr val="FFFFFF"/>
                </a:highlight>
                <a:latin typeface="Roboto"/>
                <a:ea typeface="Roboto"/>
                <a:cs typeface="Roboto"/>
                <a:sym typeface="Roboto"/>
              </a:rPr>
              <a:t>Property binding in Angular helps you set values for properties of HTML elements or directives.</a:t>
            </a:r>
            <a:endParaRPr sz="16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323850" lvl="0" marL="457200" rtl="0" algn="l">
              <a:spcBef>
                <a:spcPts val="0"/>
              </a:spcBef>
              <a:spcAft>
                <a:spcPts val="0"/>
              </a:spcAft>
              <a:buClr>
                <a:srgbClr val="444444"/>
              </a:buClr>
              <a:buSzPts val="1500"/>
              <a:buFont typeface="Roboto"/>
              <a:buChar char="●"/>
            </a:pPr>
            <a:r>
              <a:rPr lang="en-GB" sz="1500">
                <a:solidFill>
                  <a:srgbClr val="444444"/>
                </a:solidFill>
                <a:highlight>
                  <a:srgbClr val="FFFFFF"/>
                </a:highlight>
                <a:latin typeface="Roboto"/>
                <a:ea typeface="Roboto"/>
                <a:cs typeface="Roboto"/>
                <a:sym typeface="Roboto"/>
              </a:rPr>
              <a:t>With property binding, you can do things such as toggle button functionality, set paths programmatically</a:t>
            </a:r>
            <a:endParaRPr sz="1500">
              <a:solidFill>
                <a:srgbClr val="444444"/>
              </a:solidFill>
              <a:highlight>
                <a:srgbClr val="FFFFFF"/>
              </a:highlight>
              <a:latin typeface="Roboto"/>
              <a:ea typeface="Roboto"/>
              <a:cs typeface="Roboto"/>
              <a:sym typeface="Roboto"/>
            </a:endParaRPr>
          </a:p>
          <a:p>
            <a:pPr indent="0" lvl="0" marL="45720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323850" lvl="0" marL="457200" rtl="0" algn="l">
              <a:spcBef>
                <a:spcPts val="0"/>
              </a:spcBef>
              <a:spcAft>
                <a:spcPts val="0"/>
              </a:spcAft>
              <a:buClr>
                <a:srgbClr val="444444"/>
              </a:buClr>
              <a:buSzPts val="1500"/>
              <a:buFont typeface="Roboto"/>
              <a:buChar char="●"/>
            </a:pPr>
            <a:r>
              <a:rPr lang="en-GB" sz="1500">
                <a:solidFill>
                  <a:srgbClr val="444444"/>
                </a:solidFill>
                <a:highlight>
                  <a:srgbClr val="FFFFFF"/>
                </a:highlight>
                <a:latin typeface="Roboto"/>
                <a:ea typeface="Roboto"/>
                <a:cs typeface="Roboto"/>
                <a:sym typeface="Roboto"/>
              </a:rPr>
              <a:t>You Can share data between component using property binding.</a:t>
            </a:r>
            <a:endParaRPr sz="1500">
              <a:solidFill>
                <a:srgbClr val="444444"/>
              </a:solidFill>
              <a:highlight>
                <a:srgbClr val="FFFFFF"/>
              </a:highlight>
              <a:latin typeface="Roboto"/>
              <a:ea typeface="Roboto"/>
              <a:cs typeface="Roboto"/>
              <a:sym typeface="Roboto"/>
            </a:endParaRPr>
          </a:p>
          <a:p>
            <a:pPr indent="0" lvl="0" marL="45720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330200" lvl="0" marL="457200" rtl="0" algn="l">
              <a:spcBef>
                <a:spcPts val="0"/>
              </a:spcBef>
              <a:spcAft>
                <a:spcPts val="0"/>
              </a:spcAft>
              <a:buClr>
                <a:srgbClr val="444444"/>
              </a:buClr>
              <a:buSzPts val="1600"/>
              <a:buFont typeface="Roboto"/>
              <a:buChar char="●"/>
            </a:pPr>
            <a:r>
              <a:rPr lang="en-GB" sz="1600">
                <a:solidFill>
                  <a:srgbClr val="444444"/>
                </a:solidFill>
                <a:highlight>
                  <a:srgbClr val="FFFFFF"/>
                </a:highlight>
                <a:latin typeface="Roboto"/>
                <a:ea typeface="Roboto"/>
                <a:cs typeface="Roboto"/>
                <a:sym typeface="Roboto"/>
              </a:rPr>
              <a:t>To bind to an element's property, enclose it in square brackets, </a:t>
            </a:r>
            <a:r>
              <a:rPr lang="en-GB" sz="1600">
                <a:solidFill>
                  <a:srgbClr val="444444"/>
                </a:solidFill>
                <a:highlight>
                  <a:srgbClr val="FFFFFF"/>
                </a:highlight>
                <a:latin typeface="Courier New"/>
                <a:ea typeface="Courier New"/>
                <a:cs typeface="Courier New"/>
                <a:sym typeface="Courier New"/>
              </a:rPr>
              <a:t>[]</a:t>
            </a:r>
            <a:r>
              <a:rPr lang="en-GB" sz="1600">
                <a:solidFill>
                  <a:srgbClr val="444444"/>
                </a:solidFill>
                <a:highlight>
                  <a:srgbClr val="FFFFFF"/>
                </a:highlight>
                <a:latin typeface="Roboto"/>
                <a:ea typeface="Roboto"/>
                <a:cs typeface="Roboto"/>
                <a:sym typeface="Roboto"/>
              </a:rPr>
              <a:t>, which identifies the property as a target property</a:t>
            </a:r>
            <a:endParaRPr sz="1600">
              <a:solidFill>
                <a:srgbClr val="444444"/>
              </a:solidFill>
              <a:highlight>
                <a:srgbClr val="FFFFFF"/>
              </a:highlight>
              <a:latin typeface="Roboto"/>
              <a:ea typeface="Roboto"/>
              <a:cs typeface="Roboto"/>
              <a:sym typeface="Roboto"/>
            </a:endParaRPr>
          </a:p>
          <a:p>
            <a:pPr indent="0" lvl="0" marL="457200" rtl="0" algn="l">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330200" lvl="0" marL="457200" rtl="0" algn="l">
              <a:spcBef>
                <a:spcPts val="0"/>
              </a:spcBef>
              <a:spcAft>
                <a:spcPts val="0"/>
              </a:spcAft>
              <a:buClr>
                <a:srgbClr val="444444"/>
              </a:buClr>
              <a:buSzPts val="1600"/>
              <a:buFont typeface="Roboto"/>
              <a:buChar char="●"/>
            </a:pPr>
            <a:r>
              <a:rPr lang="en-GB" sz="1600">
                <a:solidFill>
                  <a:srgbClr val="000088"/>
                </a:solidFill>
                <a:latin typeface="Courier New"/>
                <a:ea typeface="Courier New"/>
                <a:cs typeface="Courier New"/>
                <a:sym typeface="Courier New"/>
              </a:rPr>
              <a:t>&lt;img</a:t>
            </a:r>
            <a:r>
              <a:rPr lang="en-GB" sz="1600">
                <a:solidFill>
                  <a:schemeClr val="dk1"/>
                </a:solidFill>
                <a:latin typeface="Courier New"/>
                <a:ea typeface="Courier New"/>
                <a:cs typeface="Courier New"/>
                <a:sym typeface="Courier New"/>
              </a:rPr>
              <a:t> [</a:t>
            </a:r>
            <a:r>
              <a:rPr lang="en-GB" sz="1600">
                <a:solidFill>
                  <a:srgbClr val="660066"/>
                </a:solidFill>
                <a:latin typeface="Courier New"/>
                <a:ea typeface="Courier New"/>
                <a:cs typeface="Courier New"/>
                <a:sym typeface="Courier New"/>
              </a:rPr>
              <a:t>src</a:t>
            </a:r>
            <a:r>
              <a:rPr lang="en-GB" sz="1600">
                <a:solidFill>
                  <a:schemeClr val="dk1"/>
                </a:solidFill>
                <a:latin typeface="Courier New"/>
                <a:ea typeface="Courier New"/>
                <a:cs typeface="Courier New"/>
                <a:sym typeface="Courier New"/>
              </a:rPr>
              <a:t>]</a:t>
            </a:r>
            <a:r>
              <a:rPr lang="en-GB" sz="1600">
                <a:solidFill>
                  <a:srgbClr val="666600"/>
                </a:solidFill>
                <a:latin typeface="Courier New"/>
                <a:ea typeface="Courier New"/>
                <a:cs typeface="Courier New"/>
                <a:sym typeface="Courier New"/>
              </a:rPr>
              <a:t>=</a:t>
            </a:r>
            <a:r>
              <a:rPr lang="en-GB" sz="1600">
                <a:solidFill>
                  <a:srgbClr val="880000"/>
                </a:solidFill>
                <a:latin typeface="Courier New"/>
                <a:ea typeface="Courier New"/>
                <a:cs typeface="Courier New"/>
                <a:sym typeface="Courier New"/>
              </a:rPr>
              <a:t>"itemImageUrl"</a:t>
            </a:r>
            <a:r>
              <a:rPr lang="en-GB" sz="1600">
                <a:solidFill>
                  <a:srgbClr val="000088"/>
                </a:solidFill>
                <a:latin typeface="Courier New"/>
                <a:ea typeface="Courier New"/>
                <a:cs typeface="Courier New"/>
                <a:sym typeface="Courier New"/>
              </a:rPr>
              <a:t>&gt;</a:t>
            </a:r>
            <a:endParaRPr sz="1600">
              <a:solidFill>
                <a:srgbClr val="000088"/>
              </a:solidFill>
              <a:latin typeface="Courier New"/>
              <a:ea typeface="Courier New"/>
              <a:cs typeface="Courier New"/>
              <a:sym typeface="Courier New"/>
            </a:endParaRPr>
          </a:p>
          <a:p>
            <a:pPr indent="-330200" lvl="0" marL="457200" rtl="0" algn="l">
              <a:lnSpc>
                <a:spcPct val="115000"/>
              </a:lnSpc>
              <a:spcBef>
                <a:spcPts val="0"/>
              </a:spcBef>
              <a:spcAft>
                <a:spcPts val="0"/>
              </a:spcAft>
              <a:buClr>
                <a:srgbClr val="444444"/>
              </a:buClr>
              <a:buSzPts val="1600"/>
              <a:buFont typeface="Roboto"/>
              <a:buChar char="●"/>
            </a:pPr>
            <a:r>
              <a:rPr lang="en-GB" sz="1600">
                <a:solidFill>
                  <a:srgbClr val="444444"/>
                </a:solidFill>
                <a:highlight>
                  <a:srgbClr val="FFFFFF"/>
                </a:highlight>
                <a:latin typeface="Roboto"/>
                <a:ea typeface="Roboto"/>
                <a:cs typeface="Roboto"/>
                <a:sym typeface="Roboto"/>
              </a:rPr>
              <a:t>The brackets, </a:t>
            </a:r>
            <a:r>
              <a:rPr lang="en-GB" sz="1600">
                <a:solidFill>
                  <a:srgbClr val="444444"/>
                </a:solidFill>
                <a:highlight>
                  <a:srgbClr val="FFFFFF"/>
                </a:highlight>
                <a:latin typeface="Courier New"/>
                <a:ea typeface="Courier New"/>
                <a:cs typeface="Courier New"/>
                <a:sym typeface="Courier New"/>
              </a:rPr>
              <a:t>[]</a:t>
            </a:r>
            <a:r>
              <a:rPr lang="en-GB" sz="1600">
                <a:solidFill>
                  <a:srgbClr val="444444"/>
                </a:solidFill>
                <a:highlight>
                  <a:srgbClr val="FFFFFF"/>
                </a:highlight>
                <a:latin typeface="Roboto"/>
                <a:ea typeface="Roboto"/>
                <a:cs typeface="Roboto"/>
                <a:sym typeface="Roboto"/>
              </a:rPr>
              <a:t>, cause Angular to evaluate the right-hand side of the assignment as a dynamic expression. Without the brackets, Angular treats the right-hand side as a string literal and sets the property to that static value.</a:t>
            </a:r>
            <a:endParaRPr sz="1600">
              <a:solidFill>
                <a:srgbClr val="444444"/>
              </a:solidFill>
              <a:latin typeface="Roboto"/>
              <a:ea typeface="Roboto"/>
              <a:cs typeface="Roboto"/>
              <a:sym typeface="Roboto"/>
            </a:endParaRPr>
          </a:p>
          <a:p>
            <a:pPr indent="0" lvl="0" marL="457200" rtl="0" algn="l">
              <a:lnSpc>
                <a:spcPct val="115000"/>
              </a:lnSpc>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rPr lang="en-GB" sz="1500">
                <a:solidFill>
                  <a:srgbClr val="444444"/>
                </a:solidFill>
                <a:highlight>
                  <a:srgbClr val="FFFFFF"/>
                </a:highlight>
                <a:latin typeface="Roboto"/>
                <a:ea typeface="Roboto"/>
                <a:cs typeface="Roboto"/>
                <a:sym typeface="Roboto"/>
              </a:rPr>
              <a:t>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54" name="Google Shape;454;p46"/>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455" name="Google Shape;455;p46"/>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456" name="Google Shape;456;p46"/>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7"/>
          <p:cNvSpPr/>
          <p:nvPr/>
        </p:nvSpPr>
        <p:spPr>
          <a:xfrm>
            <a:off x="2489700" y="726300"/>
            <a:ext cx="7212600" cy="40008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None/>
            </a:pPr>
            <a:r>
              <a:rPr b="1" lang="en-GB" sz="2000">
                <a:solidFill>
                  <a:schemeClr val="dk1"/>
                </a:solidFill>
                <a:latin typeface="Comfortaa"/>
                <a:ea typeface="Comfortaa"/>
                <a:cs typeface="Comfortaa"/>
                <a:sym typeface="Comfortaa"/>
              </a:rPr>
              <a:t>Property Binding</a:t>
            </a:r>
            <a:br>
              <a:rPr b="1" lang="en-GB" sz="1600">
                <a:solidFill>
                  <a:schemeClr val="dk1"/>
                </a:solidFill>
                <a:latin typeface="Comfortaa"/>
                <a:ea typeface="Comfortaa"/>
                <a:cs typeface="Comfortaa"/>
                <a:sym typeface="Comfortaa"/>
              </a:rPr>
            </a:br>
            <a:endParaRPr b="1" sz="1600">
              <a:solidFill>
                <a:schemeClr val="dk1"/>
              </a:solidFill>
              <a:latin typeface="Comfortaa"/>
              <a:ea typeface="Comfortaa"/>
              <a:cs typeface="Comfortaa"/>
              <a:sym typeface="Comfortaa"/>
            </a:endParaRPr>
          </a:p>
          <a:p>
            <a:pPr indent="-330200" lvl="0" marL="457200" rtl="0" algn="l">
              <a:spcBef>
                <a:spcPts val="0"/>
              </a:spcBef>
              <a:spcAft>
                <a:spcPts val="0"/>
              </a:spcAft>
              <a:buClr>
                <a:schemeClr val="dk1"/>
              </a:buClr>
              <a:buSzPts val="1600"/>
              <a:buFont typeface="Comfortaa"/>
              <a:buChar char="●"/>
            </a:pPr>
            <a:r>
              <a:rPr lang="en-GB" sz="1600">
                <a:solidFill>
                  <a:srgbClr val="000088"/>
                </a:solidFill>
                <a:latin typeface="Courier New"/>
                <a:ea typeface="Courier New"/>
                <a:cs typeface="Courier New"/>
                <a:sym typeface="Courier New"/>
              </a:rPr>
              <a:t>&lt;button</a:t>
            </a:r>
            <a:r>
              <a:rPr lang="en-GB" sz="1600">
                <a:solidFill>
                  <a:schemeClr val="dk1"/>
                </a:solidFill>
                <a:latin typeface="Courier New"/>
                <a:ea typeface="Courier New"/>
                <a:cs typeface="Courier New"/>
                <a:sym typeface="Courier New"/>
              </a:rPr>
              <a:t> [</a:t>
            </a:r>
            <a:r>
              <a:rPr lang="en-GB" sz="1600">
                <a:solidFill>
                  <a:srgbClr val="660066"/>
                </a:solidFill>
                <a:latin typeface="Courier New"/>
                <a:ea typeface="Courier New"/>
                <a:cs typeface="Courier New"/>
                <a:sym typeface="Courier New"/>
              </a:rPr>
              <a:t>disabled</a:t>
            </a:r>
            <a:r>
              <a:rPr lang="en-GB" sz="1600">
                <a:solidFill>
                  <a:schemeClr val="dk1"/>
                </a:solidFill>
                <a:latin typeface="Courier New"/>
                <a:ea typeface="Courier New"/>
                <a:cs typeface="Courier New"/>
                <a:sym typeface="Courier New"/>
              </a:rPr>
              <a:t>]</a:t>
            </a:r>
            <a:r>
              <a:rPr lang="en-GB" sz="1600">
                <a:solidFill>
                  <a:srgbClr val="666600"/>
                </a:solidFill>
                <a:latin typeface="Courier New"/>
                <a:ea typeface="Courier New"/>
                <a:cs typeface="Courier New"/>
                <a:sym typeface="Courier New"/>
              </a:rPr>
              <a:t>=</a:t>
            </a:r>
            <a:r>
              <a:rPr lang="en-GB" sz="1600">
                <a:solidFill>
                  <a:srgbClr val="880000"/>
                </a:solidFill>
                <a:latin typeface="Courier New"/>
                <a:ea typeface="Courier New"/>
                <a:cs typeface="Courier New"/>
                <a:sym typeface="Courier New"/>
              </a:rPr>
              <a:t>"isUnchanged"</a:t>
            </a:r>
            <a:r>
              <a:rPr lang="en-GB" sz="1600">
                <a:solidFill>
                  <a:srgbClr val="000088"/>
                </a:solidFill>
                <a:latin typeface="Courier New"/>
                <a:ea typeface="Courier New"/>
                <a:cs typeface="Courier New"/>
                <a:sym typeface="Courier New"/>
              </a:rPr>
              <a:t>&gt;</a:t>
            </a:r>
            <a:r>
              <a:rPr lang="en-GB" sz="1600">
                <a:solidFill>
                  <a:schemeClr val="dk1"/>
                </a:solidFill>
                <a:latin typeface="Courier New"/>
                <a:ea typeface="Courier New"/>
                <a:cs typeface="Courier New"/>
                <a:sym typeface="Courier New"/>
              </a:rPr>
              <a:t>Disabled Button</a:t>
            </a:r>
            <a:r>
              <a:rPr lang="en-GB" sz="1600">
                <a:solidFill>
                  <a:srgbClr val="000088"/>
                </a:solidFill>
                <a:latin typeface="Courier New"/>
                <a:ea typeface="Courier New"/>
                <a:cs typeface="Courier New"/>
                <a:sym typeface="Courier New"/>
              </a:rPr>
              <a:t>&lt;/button&gt;</a:t>
            </a:r>
            <a:endParaRPr sz="1600">
              <a:solidFill>
                <a:srgbClr val="444444"/>
              </a:solidFill>
              <a:highlight>
                <a:srgbClr val="FFFFFF"/>
              </a:highlight>
              <a:latin typeface="Roboto"/>
              <a:ea typeface="Roboto"/>
              <a:cs typeface="Roboto"/>
              <a:sym typeface="Roboto"/>
            </a:endParaRPr>
          </a:p>
          <a:p>
            <a:pPr indent="0" lvl="0" marL="457200" rtl="0" algn="l">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330200" lvl="0" marL="457200" rtl="0" algn="l">
              <a:lnSpc>
                <a:spcPct val="115000"/>
              </a:lnSpc>
              <a:spcBef>
                <a:spcPts val="1100"/>
              </a:spcBef>
              <a:spcAft>
                <a:spcPts val="0"/>
              </a:spcAft>
              <a:buClr>
                <a:srgbClr val="444444"/>
              </a:buClr>
              <a:buSzPts val="1600"/>
              <a:buFont typeface="Roboto"/>
              <a:buChar char="●"/>
            </a:pPr>
            <a:r>
              <a:rPr lang="en-GB" sz="1600">
                <a:solidFill>
                  <a:srgbClr val="444444"/>
                </a:solidFill>
                <a:highlight>
                  <a:srgbClr val="FFFFFF"/>
                </a:highlight>
                <a:latin typeface="Roboto"/>
                <a:ea typeface="Roboto"/>
                <a:cs typeface="Roboto"/>
                <a:sym typeface="Roboto"/>
              </a:rPr>
              <a:t>To disable a button's functionality depending on a Boolean value, bind the DOM </a:t>
            </a:r>
            <a:r>
              <a:rPr lang="en-GB" sz="1600">
                <a:solidFill>
                  <a:srgbClr val="444444"/>
                </a:solidFill>
                <a:highlight>
                  <a:srgbClr val="FFFFFF"/>
                </a:highlight>
                <a:latin typeface="Courier New"/>
                <a:ea typeface="Courier New"/>
                <a:cs typeface="Courier New"/>
                <a:sym typeface="Courier New"/>
              </a:rPr>
              <a:t>disabled</a:t>
            </a:r>
            <a:r>
              <a:rPr lang="en-GB" sz="1600">
                <a:solidFill>
                  <a:srgbClr val="444444"/>
                </a:solidFill>
                <a:highlight>
                  <a:srgbClr val="FFFFFF"/>
                </a:highlight>
                <a:latin typeface="Roboto"/>
                <a:ea typeface="Roboto"/>
                <a:cs typeface="Roboto"/>
                <a:sym typeface="Roboto"/>
              </a:rPr>
              <a:t> property to a property in the class that is </a:t>
            </a:r>
            <a:r>
              <a:rPr lang="en-GB" sz="1600">
                <a:solidFill>
                  <a:srgbClr val="444444"/>
                </a:solidFill>
                <a:highlight>
                  <a:srgbClr val="FFFFFF"/>
                </a:highlight>
                <a:latin typeface="Courier New"/>
                <a:ea typeface="Courier New"/>
                <a:cs typeface="Courier New"/>
                <a:sym typeface="Courier New"/>
              </a:rPr>
              <a:t>true</a:t>
            </a:r>
            <a:r>
              <a:rPr lang="en-GB" sz="1600">
                <a:solidFill>
                  <a:srgbClr val="444444"/>
                </a:solidFill>
                <a:highlight>
                  <a:srgbClr val="FFFFFF"/>
                </a:highlight>
                <a:latin typeface="Roboto"/>
                <a:ea typeface="Roboto"/>
                <a:cs typeface="Roboto"/>
                <a:sym typeface="Roboto"/>
              </a:rPr>
              <a:t> or </a:t>
            </a:r>
            <a:r>
              <a:rPr lang="en-GB" sz="1600">
                <a:solidFill>
                  <a:srgbClr val="444444"/>
                </a:solidFill>
                <a:highlight>
                  <a:srgbClr val="FFFFFF"/>
                </a:highlight>
                <a:latin typeface="Courier New"/>
                <a:ea typeface="Courier New"/>
                <a:cs typeface="Courier New"/>
                <a:sym typeface="Courier New"/>
              </a:rPr>
              <a:t>false</a:t>
            </a:r>
            <a:endParaRPr sz="1600">
              <a:solidFill>
                <a:srgbClr val="444444"/>
              </a:solidFill>
              <a:highlight>
                <a:srgbClr val="FFFFFF"/>
              </a:highlight>
              <a:latin typeface="Courier New"/>
              <a:ea typeface="Courier New"/>
              <a:cs typeface="Courier New"/>
              <a:sym typeface="Courier New"/>
            </a:endParaRPr>
          </a:p>
          <a:p>
            <a:pPr indent="-330200" lvl="0" marL="457200" rtl="0" algn="l">
              <a:lnSpc>
                <a:spcPct val="115000"/>
              </a:lnSpc>
              <a:spcBef>
                <a:spcPts val="0"/>
              </a:spcBef>
              <a:spcAft>
                <a:spcPts val="0"/>
              </a:spcAft>
              <a:buClr>
                <a:srgbClr val="444444"/>
              </a:buClr>
              <a:buSzPts val="1600"/>
              <a:buFont typeface="Courier New"/>
              <a:buChar char="●"/>
            </a:pPr>
            <a:r>
              <a:rPr lang="en-GB" sz="1600">
                <a:solidFill>
                  <a:srgbClr val="000088"/>
                </a:solidFill>
                <a:latin typeface="Courier New"/>
                <a:ea typeface="Courier New"/>
                <a:cs typeface="Courier New"/>
                <a:sym typeface="Courier New"/>
              </a:rPr>
              <a:t>&lt;app-item-detail</a:t>
            </a:r>
            <a:r>
              <a:rPr lang="en-GB" sz="1600">
                <a:solidFill>
                  <a:schemeClr val="dk1"/>
                </a:solidFill>
                <a:latin typeface="Courier New"/>
                <a:ea typeface="Courier New"/>
                <a:cs typeface="Courier New"/>
                <a:sym typeface="Courier New"/>
              </a:rPr>
              <a:t> [</a:t>
            </a:r>
            <a:r>
              <a:rPr lang="en-GB" sz="1600">
                <a:solidFill>
                  <a:srgbClr val="660066"/>
                </a:solidFill>
                <a:latin typeface="Courier New"/>
                <a:ea typeface="Courier New"/>
                <a:cs typeface="Courier New"/>
                <a:sym typeface="Courier New"/>
              </a:rPr>
              <a:t>childItem</a:t>
            </a:r>
            <a:r>
              <a:rPr lang="en-GB" sz="1600">
                <a:solidFill>
                  <a:schemeClr val="dk1"/>
                </a:solidFill>
                <a:latin typeface="Courier New"/>
                <a:ea typeface="Courier New"/>
                <a:cs typeface="Courier New"/>
                <a:sym typeface="Courier New"/>
              </a:rPr>
              <a:t>]</a:t>
            </a:r>
            <a:r>
              <a:rPr lang="en-GB" sz="1600">
                <a:solidFill>
                  <a:srgbClr val="666600"/>
                </a:solidFill>
                <a:latin typeface="Courier New"/>
                <a:ea typeface="Courier New"/>
                <a:cs typeface="Courier New"/>
                <a:sym typeface="Courier New"/>
              </a:rPr>
              <a:t>=</a:t>
            </a:r>
            <a:r>
              <a:rPr lang="en-GB" sz="1600">
                <a:solidFill>
                  <a:srgbClr val="880000"/>
                </a:solidFill>
                <a:latin typeface="Courier New"/>
                <a:ea typeface="Courier New"/>
                <a:cs typeface="Courier New"/>
                <a:sym typeface="Courier New"/>
              </a:rPr>
              <a:t>"parentItem"</a:t>
            </a:r>
            <a:r>
              <a:rPr lang="en-GB" sz="1600">
                <a:solidFill>
                  <a:srgbClr val="000088"/>
                </a:solidFill>
                <a:latin typeface="Courier New"/>
                <a:ea typeface="Courier New"/>
                <a:cs typeface="Courier New"/>
                <a:sym typeface="Courier New"/>
              </a:rPr>
              <a:t>&gt;&lt;/app-item-detail&gt;</a:t>
            </a:r>
            <a:endParaRPr sz="1600">
              <a:solidFill>
                <a:srgbClr val="000088"/>
              </a:solidFill>
              <a:latin typeface="Courier New"/>
              <a:ea typeface="Courier New"/>
              <a:cs typeface="Courier New"/>
              <a:sym typeface="Courier New"/>
            </a:endParaRPr>
          </a:p>
          <a:p>
            <a:pPr indent="-330200" lvl="0" marL="457200" rtl="0" algn="l">
              <a:lnSpc>
                <a:spcPct val="115000"/>
              </a:lnSpc>
              <a:spcBef>
                <a:spcPts val="0"/>
              </a:spcBef>
              <a:spcAft>
                <a:spcPts val="0"/>
              </a:spcAft>
              <a:buClr>
                <a:srgbClr val="000088"/>
              </a:buClr>
              <a:buSzPts val="1600"/>
              <a:buFont typeface="Courier New"/>
              <a:buChar char="●"/>
            </a:pPr>
            <a:r>
              <a:rPr lang="en-GB" sz="1600">
                <a:solidFill>
                  <a:srgbClr val="444444"/>
                </a:solidFill>
                <a:highlight>
                  <a:srgbClr val="FFFFFF"/>
                </a:highlight>
                <a:latin typeface="Roboto"/>
                <a:ea typeface="Roboto"/>
                <a:cs typeface="Roboto"/>
                <a:sym typeface="Roboto"/>
              </a:rPr>
              <a:t>To set the model property of a custom component, place the target, here </a:t>
            </a:r>
            <a:r>
              <a:rPr lang="en-GB" sz="1600">
                <a:solidFill>
                  <a:srgbClr val="444444"/>
                </a:solidFill>
                <a:highlight>
                  <a:srgbClr val="FFFFFF"/>
                </a:highlight>
                <a:latin typeface="Courier New"/>
                <a:ea typeface="Courier New"/>
                <a:cs typeface="Courier New"/>
                <a:sym typeface="Courier New"/>
              </a:rPr>
              <a:t>childItem</a:t>
            </a:r>
            <a:r>
              <a:rPr lang="en-GB" sz="1600">
                <a:solidFill>
                  <a:srgbClr val="444444"/>
                </a:solidFill>
                <a:highlight>
                  <a:srgbClr val="FFFFFF"/>
                </a:highlight>
                <a:latin typeface="Roboto"/>
                <a:ea typeface="Roboto"/>
                <a:cs typeface="Roboto"/>
                <a:sym typeface="Roboto"/>
              </a:rPr>
              <a:t>, between square brackets </a:t>
            </a:r>
            <a:r>
              <a:rPr lang="en-GB" sz="1600">
                <a:solidFill>
                  <a:srgbClr val="444444"/>
                </a:solidFill>
                <a:highlight>
                  <a:srgbClr val="FFFFFF"/>
                </a:highlight>
                <a:latin typeface="Courier New"/>
                <a:ea typeface="Courier New"/>
                <a:cs typeface="Courier New"/>
                <a:sym typeface="Courier New"/>
              </a:rPr>
              <a:t>[]</a:t>
            </a:r>
            <a:r>
              <a:rPr lang="en-GB" sz="1600">
                <a:solidFill>
                  <a:srgbClr val="444444"/>
                </a:solidFill>
                <a:highlight>
                  <a:srgbClr val="FFFFFF"/>
                </a:highlight>
                <a:latin typeface="Roboto"/>
                <a:ea typeface="Roboto"/>
                <a:cs typeface="Roboto"/>
                <a:sym typeface="Roboto"/>
              </a:rPr>
              <a:t> followed by an equal sign and the property. Here, the property is </a:t>
            </a:r>
            <a:r>
              <a:rPr lang="en-GB" sz="1600">
                <a:solidFill>
                  <a:srgbClr val="444444"/>
                </a:solidFill>
                <a:highlight>
                  <a:srgbClr val="FFFFFF"/>
                </a:highlight>
                <a:latin typeface="Courier New"/>
                <a:ea typeface="Courier New"/>
                <a:cs typeface="Courier New"/>
                <a:sym typeface="Courier New"/>
              </a:rPr>
              <a:t>parentItem</a:t>
            </a:r>
            <a:r>
              <a:rPr lang="en-GB" sz="1600">
                <a:solidFill>
                  <a:srgbClr val="444444"/>
                </a:solidFill>
                <a:highlight>
                  <a:srgbClr val="FFFFFF"/>
                </a:highlight>
                <a:latin typeface="Roboto"/>
                <a:ea typeface="Roboto"/>
                <a:cs typeface="Roboto"/>
                <a:sym typeface="Roboto"/>
              </a:rPr>
              <a:t>.</a:t>
            </a:r>
            <a:endParaRPr sz="1600">
              <a:solidFill>
                <a:srgbClr val="000088"/>
              </a:solidFill>
              <a:latin typeface="Courier New"/>
              <a:ea typeface="Courier New"/>
              <a:cs typeface="Courier New"/>
              <a:sym typeface="Courier New"/>
            </a:endParaRPr>
          </a:p>
          <a:p>
            <a:pPr indent="0" lvl="0" marL="457200" rtl="0" algn="l">
              <a:lnSpc>
                <a:spcPct val="115000"/>
              </a:lnSpc>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0" lvl="0" marL="457200" rtl="0" algn="l">
              <a:lnSpc>
                <a:spcPct val="115000"/>
              </a:lnSpc>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rPr lang="en-GB" sz="1500">
                <a:solidFill>
                  <a:srgbClr val="444444"/>
                </a:solidFill>
                <a:highlight>
                  <a:srgbClr val="FFFFFF"/>
                </a:highlight>
                <a:latin typeface="Roboto"/>
                <a:ea typeface="Roboto"/>
                <a:cs typeface="Roboto"/>
                <a:sym typeface="Roboto"/>
              </a:rPr>
              <a:t>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63" name="Google Shape;463;p47"/>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464" name="Google Shape;464;p47"/>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465" name="Google Shape;465;p47"/>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48"/>
          <p:cNvSpPr/>
          <p:nvPr/>
        </p:nvSpPr>
        <p:spPr>
          <a:xfrm>
            <a:off x="2489700" y="714650"/>
            <a:ext cx="7212600" cy="40008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None/>
            </a:pPr>
            <a:r>
              <a:rPr b="1" lang="en-GB" sz="2000">
                <a:solidFill>
                  <a:schemeClr val="dk1"/>
                </a:solidFill>
                <a:latin typeface="Comfortaa"/>
                <a:ea typeface="Comfortaa"/>
                <a:cs typeface="Comfortaa"/>
                <a:sym typeface="Comfortaa"/>
              </a:rPr>
              <a:t>Event </a:t>
            </a:r>
            <a:r>
              <a:rPr b="1" lang="en-GB" sz="2000">
                <a:solidFill>
                  <a:schemeClr val="dk1"/>
                </a:solidFill>
                <a:latin typeface="Comfortaa"/>
                <a:ea typeface="Comfortaa"/>
                <a:cs typeface="Comfortaa"/>
                <a:sym typeface="Comfortaa"/>
              </a:rPr>
              <a:t>Binding</a:t>
            </a:r>
            <a:br>
              <a:rPr b="1" lang="en-GB" sz="2000">
                <a:solidFill>
                  <a:schemeClr val="dk1"/>
                </a:solidFill>
                <a:latin typeface="Comfortaa"/>
                <a:ea typeface="Comfortaa"/>
                <a:cs typeface="Comfortaa"/>
                <a:sym typeface="Comfortaa"/>
              </a:rPr>
            </a:br>
            <a:endParaRPr b="1" sz="2000">
              <a:solidFill>
                <a:schemeClr val="dk1"/>
              </a:solidFill>
              <a:latin typeface="Comfortaa"/>
              <a:ea typeface="Comfortaa"/>
              <a:cs typeface="Comfortaa"/>
              <a:sym typeface="Comfortaa"/>
            </a:endParaRPr>
          </a:p>
          <a:p>
            <a:pPr indent="-330200" lvl="0" marL="457200" rtl="0" algn="l">
              <a:spcBef>
                <a:spcPts val="0"/>
              </a:spcBef>
              <a:spcAft>
                <a:spcPts val="0"/>
              </a:spcAft>
              <a:buClr>
                <a:schemeClr val="dk1"/>
              </a:buClr>
              <a:buSzPts val="1600"/>
              <a:buFont typeface="Comfortaa"/>
              <a:buChar char="●"/>
            </a:pPr>
            <a:r>
              <a:rPr lang="en-GB" sz="1500">
                <a:solidFill>
                  <a:schemeClr val="dk1"/>
                </a:solidFill>
                <a:highlight>
                  <a:srgbClr val="FFFFFF"/>
                </a:highlight>
                <a:latin typeface="Roboto"/>
                <a:ea typeface="Roboto"/>
                <a:cs typeface="Roboto"/>
                <a:sym typeface="Roboto"/>
              </a:rPr>
              <a:t>Event binding allows us to bind events such as keystroke, clicks, hover, touche, etc to a method in component.</a:t>
            </a:r>
            <a:endParaRPr sz="1600">
              <a:solidFill>
                <a:srgbClr val="444444"/>
              </a:solidFill>
              <a:highlight>
                <a:srgbClr val="FFFFFF"/>
              </a:highlight>
              <a:latin typeface="Roboto"/>
              <a:ea typeface="Roboto"/>
              <a:cs typeface="Roboto"/>
              <a:sym typeface="Roboto"/>
            </a:endParaRPr>
          </a:p>
          <a:p>
            <a:pPr indent="0" lvl="0" marL="457200" rtl="0" algn="l">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330200" lvl="0" marL="457200" rtl="0" algn="l">
              <a:lnSpc>
                <a:spcPct val="115000"/>
              </a:lnSpc>
              <a:spcBef>
                <a:spcPts val="1100"/>
              </a:spcBef>
              <a:spcAft>
                <a:spcPts val="0"/>
              </a:spcAft>
              <a:buClr>
                <a:srgbClr val="444444"/>
              </a:buClr>
              <a:buSzPts val="1600"/>
              <a:buFont typeface="Roboto"/>
              <a:buChar char="●"/>
            </a:pPr>
            <a:r>
              <a:rPr lang="en-GB" sz="1500">
                <a:solidFill>
                  <a:schemeClr val="dk1"/>
                </a:solidFill>
                <a:highlight>
                  <a:srgbClr val="FFFFFF"/>
                </a:highlight>
                <a:latin typeface="Roboto"/>
                <a:ea typeface="Roboto"/>
                <a:cs typeface="Roboto"/>
                <a:sym typeface="Roboto"/>
              </a:rPr>
              <a:t>It is one way from view to component</a:t>
            </a:r>
            <a:endParaRPr sz="1600">
              <a:solidFill>
                <a:srgbClr val="444444"/>
              </a:solidFill>
              <a:highlight>
                <a:srgbClr val="FFFFFF"/>
              </a:highlight>
              <a:latin typeface="Courier New"/>
              <a:ea typeface="Courier New"/>
              <a:cs typeface="Courier New"/>
              <a:sym typeface="Courier New"/>
            </a:endParaRPr>
          </a:p>
          <a:p>
            <a:pPr indent="-330200" lvl="0" marL="457200" rtl="0" algn="l">
              <a:lnSpc>
                <a:spcPct val="115000"/>
              </a:lnSpc>
              <a:spcBef>
                <a:spcPts val="0"/>
              </a:spcBef>
              <a:spcAft>
                <a:spcPts val="0"/>
              </a:spcAft>
              <a:buClr>
                <a:srgbClr val="444444"/>
              </a:buClr>
              <a:buSzPts val="1600"/>
              <a:buFont typeface="Courier New"/>
              <a:buChar char="●"/>
            </a:pPr>
            <a:r>
              <a:rPr lang="en-GB" sz="1500">
                <a:solidFill>
                  <a:schemeClr val="dk1"/>
                </a:solidFill>
                <a:highlight>
                  <a:srgbClr val="FFFFFF"/>
                </a:highlight>
                <a:latin typeface="Roboto"/>
                <a:ea typeface="Roboto"/>
                <a:cs typeface="Roboto"/>
                <a:sym typeface="Roboto"/>
              </a:rPr>
              <a:t>Angular event binding syntax consists of a target event name within parentheses on the left of an equal sign, and a quoted template statement on the right.</a:t>
            </a:r>
            <a:endParaRPr sz="1600">
              <a:solidFill>
                <a:srgbClr val="000088"/>
              </a:solidFill>
              <a:latin typeface="Courier New"/>
              <a:ea typeface="Courier New"/>
              <a:cs typeface="Courier New"/>
              <a:sym typeface="Courier New"/>
            </a:endParaRPr>
          </a:p>
          <a:p>
            <a:pPr indent="0" lvl="0" marL="457200" rtl="0" algn="l">
              <a:lnSpc>
                <a:spcPct val="115000"/>
              </a:lnSpc>
              <a:spcBef>
                <a:spcPts val="1100"/>
              </a:spcBef>
              <a:spcAft>
                <a:spcPts val="0"/>
              </a:spcAft>
              <a:buNone/>
            </a:pPr>
            <a:r>
              <a:t/>
            </a:r>
            <a:endParaRPr sz="1600">
              <a:solidFill>
                <a:srgbClr val="000088"/>
              </a:solidFill>
              <a:latin typeface="Courier New"/>
              <a:ea typeface="Courier New"/>
              <a:cs typeface="Courier New"/>
              <a:sym typeface="Courier New"/>
            </a:endParaRPr>
          </a:p>
          <a:p>
            <a:pPr indent="0" lvl="0" marL="457200" rtl="0" algn="l">
              <a:lnSpc>
                <a:spcPct val="115000"/>
              </a:lnSpc>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0" lvl="0" marL="457200" rtl="0" algn="l">
              <a:lnSpc>
                <a:spcPct val="115000"/>
              </a:lnSpc>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rPr lang="en-GB" sz="1500">
                <a:solidFill>
                  <a:srgbClr val="444444"/>
                </a:solidFill>
                <a:highlight>
                  <a:srgbClr val="FFFFFF"/>
                </a:highlight>
                <a:latin typeface="Roboto"/>
                <a:ea typeface="Roboto"/>
                <a:cs typeface="Roboto"/>
                <a:sym typeface="Roboto"/>
              </a:rPr>
              <a:t>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72" name="Google Shape;472;p48"/>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473" name="Google Shape;473;p48"/>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474" name="Google Shape;474;p48"/>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49"/>
          <p:cNvSpPr/>
          <p:nvPr/>
        </p:nvSpPr>
        <p:spPr>
          <a:xfrm>
            <a:off x="2489700" y="726300"/>
            <a:ext cx="7212600" cy="4000800"/>
          </a:xfrm>
          <a:prstGeom prst="rect">
            <a:avLst/>
          </a:prstGeom>
          <a:noFill/>
          <a:ln>
            <a:noFill/>
          </a:ln>
        </p:spPr>
        <p:txBody>
          <a:bodyPr anchorCtr="0" anchor="t" bIns="50750" lIns="50750" spcFirstLastPara="1" rIns="132100" wrap="square" tIns="50750">
            <a:noAutofit/>
          </a:bodyPr>
          <a:lstStyle/>
          <a:p>
            <a:pPr indent="0" lvl="0" marL="0" rtl="0" algn="l">
              <a:spcBef>
                <a:spcPts val="0"/>
              </a:spcBef>
              <a:spcAft>
                <a:spcPts val="0"/>
              </a:spcAft>
              <a:buNone/>
            </a:pPr>
            <a:r>
              <a:rPr b="1" lang="en-GB" sz="2000">
                <a:solidFill>
                  <a:schemeClr val="dk1"/>
                </a:solidFill>
                <a:latin typeface="Comfortaa"/>
                <a:ea typeface="Comfortaa"/>
                <a:cs typeface="Comfortaa"/>
                <a:sym typeface="Comfortaa"/>
              </a:rPr>
              <a:t>Event Binding</a:t>
            </a:r>
            <a:br>
              <a:rPr b="1" lang="en-GB" sz="1600">
                <a:solidFill>
                  <a:schemeClr val="dk1"/>
                </a:solidFill>
                <a:latin typeface="Comfortaa"/>
                <a:ea typeface="Comfortaa"/>
                <a:cs typeface="Comfortaa"/>
                <a:sym typeface="Comfortaa"/>
              </a:rPr>
            </a:br>
            <a:endParaRPr b="1" sz="1600">
              <a:solidFill>
                <a:schemeClr val="dk1"/>
              </a:solidFill>
              <a:latin typeface="Comfortaa"/>
              <a:ea typeface="Comfortaa"/>
              <a:cs typeface="Comfortaa"/>
              <a:sym typeface="Comfortaa"/>
            </a:endParaRPr>
          </a:p>
          <a:p>
            <a:pPr indent="0" lvl="0" marL="457200" rtl="0" algn="l">
              <a:lnSpc>
                <a:spcPct val="115000"/>
              </a:lnSpc>
              <a:spcBef>
                <a:spcPts val="1100"/>
              </a:spcBef>
              <a:spcAft>
                <a:spcPts val="0"/>
              </a:spcAft>
              <a:buNone/>
            </a:pPr>
            <a:r>
              <a:t/>
            </a:r>
            <a:endParaRPr sz="1600">
              <a:solidFill>
                <a:srgbClr val="000088"/>
              </a:solidFill>
              <a:latin typeface="Courier New"/>
              <a:ea typeface="Courier New"/>
              <a:cs typeface="Courier New"/>
              <a:sym typeface="Courier New"/>
            </a:endParaRPr>
          </a:p>
          <a:p>
            <a:pPr indent="0" lvl="0" marL="457200" rtl="0" algn="l">
              <a:lnSpc>
                <a:spcPct val="115000"/>
              </a:lnSpc>
              <a:spcBef>
                <a:spcPts val="1100"/>
              </a:spcBef>
              <a:spcAft>
                <a:spcPts val="0"/>
              </a:spcAft>
              <a:buNone/>
            </a:pPr>
            <a:r>
              <a:t/>
            </a:r>
            <a:endParaRPr sz="1600">
              <a:solidFill>
                <a:srgbClr val="000088"/>
              </a:solidFill>
              <a:latin typeface="Courier New"/>
              <a:ea typeface="Courier New"/>
              <a:cs typeface="Courier New"/>
              <a:sym typeface="Courier New"/>
            </a:endParaRPr>
          </a:p>
          <a:p>
            <a:pPr indent="0" lvl="0" marL="457200" rtl="0" algn="l">
              <a:lnSpc>
                <a:spcPct val="115000"/>
              </a:lnSpc>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0" lvl="0" marL="457200" rtl="0" algn="l">
              <a:lnSpc>
                <a:spcPct val="115000"/>
              </a:lnSpc>
              <a:spcBef>
                <a:spcPts val="0"/>
              </a:spcBef>
              <a:spcAft>
                <a:spcPts val="0"/>
              </a:spcAft>
              <a:buNone/>
            </a:pPr>
            <a:r>
              <a:t/>
            </a:r>
            <a:endParaRPr sz="16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rPr lang="en-GB" sz="1500">
                <a:solidFill>
                  <a:srgbClr val="444444"/>
                </a:solidFill>
                <a:highlight>
                  <a:srgbClr val="FFFFFF"/>
                </a:highlight>
                <a:latin typeface="Roboto"/>
                <a:ea typeface="Roboto"/>
                <a:cs typeface="Roboto"/>
                <a:sym typeface="Roboto"/>
              </a:rPr>
              <a:t>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500">
              <a:solidFill>
                <a:srgbClr val="444444"/>
              </a:solidFill>
              <a:highlight>
                <a:srgbClr val="FFFFFF"/>
              </a:highlight>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sz="16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2000">
              <a:latin typeface="Calibri"/>
              <a:ea typeface="Calibri"/>
              <a:cs typeface="Calibri"/>
              <a:sym typeface="Calibri"/>
            </a:endParaRPr>
          </a:p>
          <a:p>
            <a:pPr indent="0" lvl="0" marL="0" marR="0" rtl="0" algn="l">
              <a:lnSpc>
                <a:spcPct val="95000"/>
              </a:lnSpc>
              <a:spcBef>
                <a:spcPts val="0"/>
              </a:spcBef>
              <a:spcAft>
                <a:spcPts val="0"/>
              </a:spcAft>
              <a:buNone/>
            </a:pPr>
            <a:r>
              <a:rPr b="0" i="0" lang="en-GB" sz="2000" u="none" cap="none" strike="noStrike">
                <a:solidFill>
                  <a:srgbClr val="000000"/>
                </a:solidFill>
                <a:latin typeface="Calibri"/>
                <a:ea typeface="Calibri"/>
                <a:cs typeface="Calibri"/>
                <a:sym typeface="Calibri"/>
              </a:rPr>
              <a:t>.</a:t>
            </a:r>
            <a:endParaRPr b="0" i="0" sz="2000" u="none" cap="none" strike="noStrike">
              <a:solidFill>
                <a:srgbClr val="000000"/>
              </a:solidFill>
              <a:latin typeface="Calibri"/>
              <a:ea typeface="Calibri"/>
              <a:cs typeface="Calibri"/>
              <a:sym typeface="Calibri"/>
            </a:endParaRPr>
          </a:p>
        </p:txBody>
      </p:sp>
      <p:sp>
        <p:nvSpPr>
          <p:cNvPr id="481" name="Google Shape;481;p49"/>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Overviw</a:t>
            </a:r>
            <a:endParaRPr b="0" i="0" sz="2665" u="none" cap="none" strike="noStrike">
              <a:solidFill>
                <a:schemeClr val="lt1"/>
              </a:solidFill>
              <a:latin typeface="Montserrat Medium"/>
              <a:ea typeface="Montserrat Medium"/>
              <a:cs typeface="Montserrat Medium"/>
              <a:sym typeface="Montserrat Medium"/>
            </a:endParaRPr>
          </a:p>
        </p:txBody>
      </p:sp>
      <p:sp>
        <p:nvSpPr>
          <p:cNvPr id="482" name="Google Shape;482;p49"/>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483" name="Google Shape;483;p49"/>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pic>
        <p:nvPicPr>
          <p:cNvPr id="484" name="Google Shape;484;p49"/>
          <p:cNvPicPr preferRelativeResize="0"/>
          <p:nvPr/>
        </p:nvPicPr>
        <p:blipFill>
          <a:blip r:embed="rId4">
            <a:alphaModFix/>
          </a:blip>
          <a:stretch>
            <a:fillRect/>
          </a:stretch>
        </p:blipFill>
        <p:spPr>
          <a:xfrm>
            <a:off x="2489700" y="1462150"/>
            <a:ext cx="6954900" cy="31902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0"/>
          <p:cNvSpPr txBox="1"/>
          <p:nvPr>
            <p:ph type="title"/>
          </p:nvPr>
        </p:nvSpPr>
        <p:spPr>
          <a:xfrm>
            <a:off x="1524000" y="304475"/>
            <a:ext cx="9144000" cy="396900"/>
          </a:xfrm>
          <a:prstGeom prst="rect">
            <a:avLst/>
          </a:prstGeom>
          <a:noFill/>
          <a:ln>
            <a:noFill/>
          </a:ln>
        </p:spPr>
        <p:txBody>
          <a:bodyPr anchorCtr="0" anchor="t" bIns="45000" lIns="90000" spcFirstLastPara="1" rIns="90000" wrap="square" tIns="45000">
            <a:noAutofit/>
          </a:bodyPr>
          <a:lstStyle/>
          <a:p>
            <a:pPr indent="0" lvl="0" marL="0" marR="0" rtl="0" algn="ctr">
              <a:lnSpc>
                <a:spcPct val="95000"/>
              </a:lnSpc>
              <a:spcBef>
                <a:spcPts val="0"/>
              </a:spcBef>
              <a:spcAft>
                <a:spcPts val="0"/>
              </a:spcAft>
              <a:buClr>
                <a:schemeClr val="dk1"/>
              </a:buClr>
              <a:buSzPts val="2400"/>
              <a:buFont typeface="Arial"/>
              <a:buNone/>
            </a:pPr>
            <a:r>
              <a:t/>
            </a:r>
            <a:endParaRPr b="1" i="0" sz="2400" u="none" cap="none" strike="noStrike">
              <a:solidFill>
                <a:schemeClr val="dk1"/>
              </a:solidFill>
              <a:latin typeface="Trebuchet MS"/>
              <a:ea typeface="Trebuchet MS"/>
              <a:cs typeface="Trebuchet MS"/>
              <a:sym typeface="Trebuchet MS"/>
            </a:endParaRPr>
          </a:p>
          <a:p>
            <a:pPr indent="0" lvl="1" marL="0" rtl="0" algn="ctr">
              <a:lnSpc>
                <a:spcPct val="95000"/>
              </a:lnSpc>
              <a:spcBef>
                <a:spcPts val="0"/>
              </a:spcBef>
              <a:spcAft>
                <a:spcPts val="0"/>
              </a:spcAft>
              <a:buClr>
                <a:srgbClr val="000000"/>
              </a:buClr>
              <a:buSzPts val="700"/>
              <a:buFont typeface="Arial"/>
              <a:buNone/>
            </a:pPr>
            <a:r>
              <a:t/>
            </a:r>
            <a:endParaRPr b="1" sz="2800">
              <a:solidFill>
                <a:schemeClr val="dk1"/>
              </a:solidFill>
            </a:endParaRPr>
          </a:p>
        </p:txBody>
      </p:sp>
      <p:sp>
        <p:nvSpPr>
          <p:cNvPr id="491" name="Google Shape;491;p50"/>
          <p:cNvSpPr txBox="1"/>
          <p:nvPr/>
        </p:nvSpPr>
        <p:spPr>
          <a:xfrm>
            <a:off x="2270600" y="949250"/>
            <a:ext cx="7667400" cy="5567400"/>
          </a:xfrm>
          <a:prstGeom prst="rect">
            <a:avLst/>
          </a:prstGeom>
          <a:noFill/>
          <a:ln>
            <a:noFill/>
          </a:ln>
        </p:spPr>
        <p:txBody>
          <a:bodyPr anchorCtr="0" anchor="t" bIns="91425" lIns="91425" spcFirstLastPara="1" rIns="91425" wrap="square" tIns="91425">
            <a:noAutofit/>
          </a:bodyPr>
          <a:lstStyle/>
          <a:p>
            <a:pPr indent="0" lvl="1" marL="0" marR="0" rtl="0" algn="l">
              <a:lnSpc>
                <a:spcPct val="115000"/>
              </a:lnSpc>
              <a:spcBef>
                <a:spcPts val="0"/>
              </a:spcBef>
              <a:spcAft>
                <a:spcPts val="0"/>
              </a:spcAft>
              <a:buClr>
                <a:srgbClr val="4D4E53"/>
              </a:buClr>
              <a:buSzPts val="1400"/>
              <a:buFont typeface="Arial"/>
              <a:buNone/>
            </a:pPr>
            <a:r>
              <a:rPr b="1" lang="en-GB" sz="2000">
                <a:latin typeface="Calibri"/>
                <a:ea typeface="Calibri"/>
                <a:cs typeface="Calibri"/>
                <a:sym typeface="Calibri"/>
              </a:rPr>
              <a:t>Pipes</a:t>
            </a:r>
            <a:endParaRPr b="1" sz="2000">
              <a:latin typeface="Calibri"/>
              <a:ea typeface="Calibri"/>
              <a:cs typeface="Calibri"/>
              <a:sym typeface="Calibri"/>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Angular pipes let you declare display-value transformations in your template HTML.</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 class with the </a:t>
            </a:r>
            <a:r>
              <a:rPr b="1" i="1" lang="en-GB" sz="1600" u="sng">
                <a:solidFill>
                  <a:schemeClr val="dk1"/>
                </a:solidFill>
                <a:latin typeface="Comfortaa"/>
                <a:ea typeface="Comfortaa"/>
                <a:cs typeface="Comfortaa"/>
                <a:sym typeface="Comfortaa"/>
              </a:rPr>
              <a:t>@Pipe</a:t>
            </a:r>
            <a:r>
              <a:rPr lang="en-GB" sz="1600">
                <a:solidFill>
                  <a:schemeClr val="dk1"/>
                </a:solidFill>
                <a:latin typeface="Comfortaa"/>
                <a:ea typeface="Comfortaa"/>
                <a:cs typeface="Comfortaa"/>
                <a:sym typeface="Comfortaa"/>
              </a:rPr>
              <a:t> decorator defines a function that transforms input values to output values for display in a view.</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Angular defines various pipes, such as the </a:t>
            </a:r>
            <a:r>
              <a:rPr b="1" i="1" lang="en-GB" sz="1600" u="sng">
                <a:solidFill>
                  <a:schemeClr val="dk1"/>
                </a:solidFill>
                <a:latin typeface="Comfortaa"/>
                <a:ea typeface="Comfortaa"/>
                <a:cs typeface="Comfortaa"/>
                <a:sym typeface="Comfortaa"/>
              </a:rPr>
              <a:t>date </a:t>
            </a:r>
            <a:r>
              <a:rPr lang="en-GB" sz="1600">
                <a:solidFill>
                  <a:schemeClr val="dk1"/>
                </a:solidFill>
                <a:latin typeface="Comfortaa"/>
                <a:ea typeface="Comfortaa"/>
                <a:cs typeface="Comfortaa"/>
                <a:sym typeface="Comfortaa"/>
              </a:rPr>
              <a:t>pipe and </a:t>
            </a:r>
            <a:r>
              <a:rPr b="1" i="1" lang="en-GB" sz="1600" u="sng">
                <a:solidFill>
                  <a:schemeClr val="dk1"/>
                </a:solidFill>
                <a:latin typeface="Comfortaa"/>
                <a:ea typeface="Comfortaa"/>
                <a:cs typeface="Comfortaa"/>
                <a:sym typeface="Comfortaa"/>
              </a:rPr>
              <a:t>currency </a:t>
            </a:r>
            <a:r>
              <a:rPr lang="en-GB" sz="1600">
                <a:solidFill>
                  <a:schemeClr val="dk1"/>
                </a:solidFill>
                <a:latin typeface="Comfortaa"/>
                <a:ea typeface="Comfortaa"/>
                <a:cs typeface="Comfortaa"/>
                <a:sym typeface="Comfortaa"/>
              </a:rPr>
              <a:t>pipe</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To specify a value transformation in an HTML template, use the pipe operator </a:t>
            </a:r>
            <a:r>
              <a:rPr b="1" lang="en-GB" sz="1600">
                <a:solidFill>
                  <a:schemeClr val="dk1"/>
                </a:solidFill>
                <a:latin typeface="Comfortaa"/>
                <a:ea typeface="Comfortaa"/>
                <a:cs typeface="Comfortaa"/>
                <a:sym typeface="Comfortaa"/>
              </a:rPr>
              <a:t>|</a:t>
            </a:r>
            <a:endParaRPr b="1" sz="1600">
              <a:solidFill>
                <a:schemeClr val="dk1"/>
              </a:solidFill>
              <a:latin typeface="Comfortaa"/>
              <a:ea typeface="Comfortaa"/>
              <a:cs typeface="Comfortaa"/>
              <a:sym typeface="Comfortaa"/>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You can chain pipes, sending the output of one pipe function to be transformed by another pipe function.</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 pipe can also take arguments that control how it performs its transformation.</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 arguments are given with a : operator</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Ex: </a:t>
            </a:r>
            <a:r>
              <a:rPr lang="en-GB" sz="1600">
                <a:solidFill>
                  <a:schemeClr val="dk1"/>
                </a:solidFill>
                <a:latin typeface="Roboto Mono"/>
                <a:ea typeface="Roboto Mono"/>
                <a:cs typeface="Roboto Mono"/>
                <a:sym typeface="Roboto Mono"/>
              </a:rPr>
              <a:t>&lt;p&gt;The date is {{today | date:'fullDate'}}&lt;/p&gt;</a:t>
            </a:r>
            <a:endParaRPr b="1" sz="1600">
              <a:solidFill>
                <a:schemeClr val="dk1"/>
              </a:solidFill>
              <a:latin typeface="Comfortaa"/>
              <a:ea typeface="Comfortaa"/>
              <a:cs typeface="Comfortaa"/>
              <a:sym typeface="Comfortaa"/>
            </a:endParaRPr>
          </a:p>
        </p:txBody>
      </p:sp>
      <p:sp>
        <p:nvSpPr>
          <p:cNvPr id="492" name="Google Shape;492;p50"/>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Basics</a:t>
            </a:r>
            <a:endParaRPr b="0" i="0" sz="2665" u="none" cap="none" strike="noStrike">
              <a:solidFill>
                <a:schemeClr val="lt1"/>
              </a:solidFill>
              <a:latin typeface="Montserrat Medium"/>
              <a:ea typeface="Montserrat Medium"/>
              <a:cs typeface="Montserrat Medium"/>
              <a:sym typeface="Montserrat Medium"/>
            </a:endParaRPr>
          </a:p>
        </p:txBody>
      </p:sp>
      <p:pic>
        <p:nvPicPr>
          <p:cNvPr id="493" name="Google Shape;493;p50"/>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51"/>
          <p:cNvSpPr txBox="1"/>
          <p:nvPr/>
        </p:nvSpPr>
        <p:spPr>
          <a:xfrm>
            <a:off x="2270600" y="949250"/>
            <a:ext cx="8287200" cy="556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2000">
                <a:solidFill>
                  <a:srgbClr val="4D4E53"/>
                </a:solidFill>
              </a:rPr>
              <a:t>Observable</a:t>
            </a:r>
            <a:endParaRPr b="1" sz="2000">
              <a:solidFill>
                <a:srgbClr val="4D4E53"/>
              </a:solidFill>
            </a:endParaRPr>
          </a:p>
          <a:p>
            <a:pPr indent="0" lvl="0" marL="0" marR="0" rtl="0" algn="l">
              <a:lnSpc>
                <a:spcPct val="100000"/>
              </a:lnSpc>
              <a:spcBef>
                <a:spcPts val="0"/>
              </a:spcBef>
              <a:spcAft>
                <a:spcPts val="0"/>
              </a:spcAft>
              <a:buClr>
                <a:schemeClr val="dk1"/>
              </a:buClr>
              <a:buSzPts val="1100"/>
              <a:buFont typeface="Arial"/>
              <a:buNone/>
            </a:pPr>
            <a:r>
              <a:t/>
            </a:r>
            <a:endParaRPr b="1" sz="1800">
              <a:solidFill>
                <a:srgbClr val="4D4E53"/>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Observables provide support for passing messages between publishers and subscribers in your application.</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Observables offer significant benefits over other techniques for event handling, asynchronous programming, and handling multiple values.</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Observables are declarative—that is, you define a function for publishing values, but it is not executed until a consumer subscribes to it.</a:t>
            </a:r>
            <a:endParaRPr sz="1600">
              <a:solidFill>
                <a:srgbClr val="4D4E53"/>
              </a:solidFill>
            </a:endParaRPr>
          </a:p>
        </p:txBody>
      </p:sp>
      <p:pic>
        <p:nvPicPr>
          <p:cNvPr id="500" name="Google Shape;500;p51"/>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52"/>
          <p:cNvSpPr txBox="1"/>
          <p:nvPr/>
        </p:nvSpPr>
        <p:spPr>
          <a:xfrm>
            <a:off x="2270600" y="949250"/>
            <a:ext cx="7943100" cy="556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1800">
                <a:solidFill>
                  <a:srgbClr val="4D4E53"/>
                </a:solidFill>
              </a:rPr>
              <a:t>Observable</a:t>
            </a:r>
            <a:endParaRPr b="1" sz="1800">
              <a:solidFill>
                <a:srgbClr val="4D4E53"/>
              </a:solidFill>
            </a:endParaRPr>
          </a:p>
          <a:p>
            <a:pPr indent="0" lvl="0" marL="0" rtl="0" algn="l">
              <a:spcBef>
                <a:spcPts val="0"/>
              </a:spcBef>
              <a:spcAft>
                <a:spcPts val="0"/>
              </a:spcAft>
              <a:buClr>
                <a:schemeClr val="dk1"/>
              </a:buClr>
              <a:buSzPts val="1100"/>
              <a:buFont typeface="Arial"/>
              <a:buNone/>
            </a:pPr>
            <a:r>
              <a:t/>
            </a:r>
            <a:endParaRPr b="1" sz="1800">
              <a:solidFill>
                <a:srgbClr val="4D4E53"/>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 subscribed consumer receives notifications until the function completes, or until they unsubscribe.</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An observable can deliver multiple values of any type—literals, messages, or events, depending on the context.</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 API for receiving values is the same whether the values are delivered synchronously or asynchronously.</a:t>
            </a:r>
            <a:endParaRPr sz="1600">
              <a:solidFill>
                <a:schemeClr val="dk1"/>
              </a:solidFill>
              <a:latin typeface="Comfortaa"/>
              <a:ea typeface="Comfortaa"/>
              <a:cs typeface="Comfortaa"/>
              <a:sym typeface="Comfortaa"/>
            </a:endParaRPr>
          </a:p>
          <a:p>
            <a:pPr indent="0" lvl="0" marL="0" marR="0" rtl="0" algn="l">
              <a:lnSpc>
                <a:spcPct val="100000"/>
              </a:lnSpc>
              <a:spcBef>
                <a:spcPts val="0"/>
              </a:spcBef>
              <a:spcAft>
                <a:spcPts val="0"/>
              </a:spcAft>
              <a:buClr>
                <a:srgbClr val="000000"/>
              </a:buClr>
              <a:buSzPts val="1400"/>
              <a:buFont typeface="Arial"/>
              <a:buNone/>
            </a:pPr>
            <a:r>
              <a:t/>
            </a:r>
            <a:endParaRPr b="1" sz="1800">
              <a:solidFill>
                <a:srgbClr val="4D4E53"/>
              </a:solidFill>
            </a:endParaRPr>
          </a:p>
        </p:txBody>
      </p:sp>
      <p:sp>
        <p:nvSpPr>
          <p:cNvPr id="507" name="Google Shape;507;p52"/>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Basics</a:t>
            </a:r>
            <a:endParaRPr b="0" i="0" sz="2665" u="none" cap="none" strike="noStrike">
              <a:solidFill>
                <a:schemeClr val="lt1"/>
              </a:solidFill>
              <a:latin typeface="Montserrat Medium"/>
              <a:ea typeface="Montserrat Medium"/>
              <a:cs typeface="Montserrat Medium"/>
              <a:sym typeface="Montserrat Medium"/>
            </a:endParaRPr>
          </a:p>
        </p:txBody>
      </p:sp>
      <p:pic>
        <p:nvPicPr>
          <p:cNvPr id="508" name="Google Shape;508;p52"/>
          <p:cNvPicPr preferRelativeResize="0"/>
          <p:nvPr/>
        </p:nvPicPr>
        <p:blipFill rotWithShape="1">
          <a:blip r:embed="rId3">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17"/>
          <p:cNvPicPr preferRelativeResize="0"/>
          <p:nvPr/>
        </p:nvPicPr>
        <p:blipFill rotWithShape="1">
          <a:blip r:embed="rId3">
            <a:alphaModFix/>
          </a:blip>
          <a:srcRect b="3820" l="65756" r="0" t="19315"/>
          <a:stretch/>
        </p:blipFill>
        <p:spPr>
          <a:xfrm>
            <a:off x="8178799" y="1303136"/>
            <a:ext cx="3996133" cy="5275464"/>
          </a:xfrm>
          <a:prstGeom prst="rect">
            <a:avLst/>
          </a:prstGeom>
          <a:noFill/>
          <a:ln>
            <a:noFill/>
          </a:ln>
        </p:spPr>
      </p:pic>
      <p:grpSp>
        <p:nvGrpSpPr>
          <p:cNvPr id="106" name="Google Shape;106;p17"/>
          <p:cNvGrpSpPr/>
          <p:nvPr/>
        </p:nvGrpSpPr>
        <p:grpSpPr>
          <a:xfrm>
            <a:off x="2119077" y="1923936"/>
            <a:ext cx="2971825" cy="4117837"/>
            <a:chOff x="595075" y="1066684"/>
            <a:chExt cx="2971825" cy="4117837"/>
          </a:xfrm>
        </p:grpSpPr>
        <p:sp>
          <p:nvSpPr>
            <p:cNvPr id="107" name="Google Shape;107;p17"/>
            <p:cNvSpPr txBox="1"/>
            <p:nvPr/>
          </p:nvSpPr>
          <p:spPr>
            <a:xfrm>
              <a:off x="595075" y="1131215"/>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01</a:t>
              </a:r>
              <a:endParaRPr b="1" i="0" sz="1600" u="none" cap="none" strike="noStrike">
                <a:solidFill>
                  <a:srgbClr val="126CCD"/>
                </a:solidFill>
                <a:latin typeface="Arial"/>
                <a:ea typeface="Arial"/>
                <a:cs typeface="Arial"/>
                <a:sym typeface="Arial"/>
              </a:endParaRPr>
            </a:p>
          </p:txBody>
        </p:sp>
        <p:sp>
          <p:nvSpPr>
            <p:cNvPr id="108" name="Google Shape;108;p17"/>
            <p:cNvSpPr txBox="1"/>
            <p:nvPr/>
          </p:nvSpPr>
          <p:spPr>
            <a:xfrm>
              <a:off x="595075" y="1491516"/>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02</a:t>
              </a:r>
              <a:endParaRPr b="1" i="0" sz="1600" u="none" cap="none" strike="noStrike">
                <a:solidFill>
                  <a:srgbClr val="126CCD"/>
                </a:solidFill>
                <a:latin typeface="Arial"/>
                <a:ea typeface="Arial"/>
                <a:cs typeface="Arial"/>
                <a:sym typeface="Arial"/>
              </a:endParaRPr>
            </a:p>
          </p:txBody>
        </p:sp>
        <p:sp>
          <p:nvSpPr>
            <p:cNvPr id="109" name="Google Shape;109;p17"/>
            <p:cNvSpPr txBox="1"/>
            <p:nvPr/>
          </p:nvSpPr>
          <p:spPr>
            <a:xfrm>
              <a:off x="595075" y="1841467"/>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03</a:t>
              </a:r>
              <a:endParaRPr b="1" i="0" sz="1600" u="none" cap="none" strike="noStrike">
                <a:solidFill>
                  <a:srgbClr val="126CCD"/>
                </a:solidFill>
                <a:latin typeface="Arial"/>
                <a:ea typeface="Arial"/>
                <a:cs typeface="Arial"/>
                <a:sym typeface="Arial"/>
              </a:endParaRPr>
            </a:p>
          </p:txBody>
        </p:sp>
        <p:sp>
          <p:nvSpPr>
            <p:cNvPr id="110" name="Google Shape;110;p17"/>
            <p:cNvSpPr txBox="1"/>
            <p:nvPr/>
          </p:nvSpPr>
          <p:spPr>
            <a:xfrm>
              <a:off x="595075" y="2222467"/>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04</a:t>
              </a:r>
              <a:endParaRPr b="1" i="0" sz="1600" u="none" cap="none" strike="noStrike">
                <a:solidFill>
                  <a:srgbClr val="126CCD"/>
                </a:solidFill>
                <a:latin typeface="Arial"/>
                <a:ea typeface="Arial"/>
                <a:cs typeface="Arial"/>
                <a:sym typeface="Arial"/>
              </a:endParaRPr>
            </a:p>
          </p:txBody>
        </p:sp>
        <p:sp>
          <p:nvSpPr>
            <p:cNvPr id="111" name="Google Shape;111;p17"/>
            <p:cNvSpPr txBox="1"/>
            <p:nvPr/>
          </p:nvSpPr>
          <p:spPr>
            <a:xfrm>
              <a:off x="595075" y="2603467"/>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05</a:t>
              </a:r>
              <a:endParaRPr b="1" i="0" sz="1600" u="none" cap="none" strike="noStrike">
                <a:solidFill>
                  <a:srgbClr val="126CCD"/>
                </a:solidFill>
                <a:latin typeface="Arial"/>
                <a:ea typeface="Arial"/>
                <a:cs typeface="Arial"/>
                <a:sym typeface="Arial"/>
              </a:endParaRPr>
            </a:p>
          </p:txBody>
        </p:sp>
        <p:sp>
          <p:nvSpPr>
            <p:cNvPr id="112" name="Google Shape;112;p17"/>
            <p:cNvSpPr txBox="1"/>
            <p:nvPr/>
          </p:nvSpPr>
          <p:spPr>
            <a:xfrm>
              <a:off x="595075" y="2974118"/>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06</a:t>
              </a:r>
              <a:endParaRPr b="1" i="0" sz="1600" u="none" cap="none" strike="noStrike">
                <a:solidFill>
                  <a:srgbClr val="126CCD"/>
                </a:solidFill>
                <a:latin typeface="Arial"/>
                <a:ea typeface="Arial"/>
                <a:cs typeface="Arial"/>
                <a:sym typeface="Arial"/>
              </a:endParaRPr>
            </a:p>
          </p:txBody>
        </p:sp>
        <p:sp>
          <p:nvSpPr>
            <p:cNvPr id="113" name="Google Shape;113;p17"/>
            <p:cNvSpPr txBox="1"/>
            <p:nvPr/>
          </p:nvSpPr>
          <p:spPr>
            <a:xfrm>
              <a:off x="595075" y="3344771"/>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07</a:t>
              </a:r>
              <a:endParaRPr b="1" i="0" sz="1600" u="none" cap="none" strike="noStrike">
                <a:solidFill>
                  <a:srgbClr val="126CCD"/>
                </a:solidFill>
                <a:latin typeface="Arial"/>
                <a:ea typeface="Arial"/>
                <a:cs typeface="Arial"/>
                <a:sym typeface="Arial"/>
              </a:endParaRPr>
            </a:p>
          </p:txBody>
        </p:sp>
        <p:sp>
          <p:nvSpPr>
            <p:cNvPr id="114" name="Google Shape;114;p17"/>
            <p:cNvSpPr txBox="1"/>
            <p:nvPr/>
          </p:nvSpPr>
          <p:spPr>
            <a:xfrm>
              <a:off x="595075" y="3705073"/>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08</a:t>
              </a:r>
              <a:endParaRPr b="1" i="0" sz="1600" u="none" cap="none" strike="noStrike">
                <a:solidFill>
                  <a:srgbClr val="126CCD"/>
                </a:solidFill>
                <a:latin typeface="Arial"/>
                <a:ea typeface="Arial"/>
                <a:cs typeface="Arial"/>
                <a:sym typeface="Arial"/>
              </a:endParaRPr>
            </a:p>
          </p:txBody>
        </p:sp>
        <p:sp>
          <p:nvSpPr>
            <p:cNvPr id="115" name="Google Shape;115;p17"/>
            <p:cNvSpPr txBox="1"/>
            <p:nvPr/>
          </p:nvSpPr>
          <p:spPr>
            <a:xfrm>
              <a:off x="595075" y="4075723"/>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t/>
              </a:r>
              <a:endParaRPr b="1" i="0" sz="1600" u="none" cap="none" strike="noStrike">
                <a:solidFill>
                  <a:srgbClr val="126CCD"/>
                </a:solidFill>
                <a:latin typeface="Arial"/>
                <a:ea typeface="Arial"/>
                <a:cs typeface="Arial"/>
                <a:sym typeface="Arial"/>
              </a:endParaRPr>
            </a:p>
          </p:txBody>
        </p:sp>
        <p:sp>
          <p:nvSpPr>
            <p:cNvPr id="116" name="Google Shape;116;p17"/>
            <p:cNvSpPr txBox="1"/>
            <p:nvPr/>
          </p:nvSpPr>
          <p:spPr>
            <a:xfrm>
              <a:off x="595075" y="4456723"/>
              <a:ext cx="783899" cy="72779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7"/>
            <p:cNvSpPr/>
            <p:nvPr/>
          </p:nvSpPr>
          <p:spPr>
            <a:xfrm>
              <a:off x="955025" y="1227775"/>
              <a:ext cx="81600" cy="245398"/>
            </a:xfrm>
            <a:prstGeom prst="rect">
              <a:avLst/>
            </a:prstGeom>
            <a:solidFill>
              <a:srgbClr val="126C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7"/>
            <p:cNvSpPr/>
            <p:nvPr/>
          </p:nvSpPr>
          <p:spPr>
            <a:xfrm>
              <a:off x="955025" y="1586545"/>
              <a:ext cx="81600" cy="245398"/>
            </a:xfrm>
            <a:prstGeom prst="rect">
              <a:avLst/>
            </a:prstGeom>
            <a:solidFill>
              <a:srgbClr val="019D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7"/>
            <p:cNvSpPr/>
            <p:nvPr/>
          </p:nvSpPr>
          <p:spPr>
            <a:xfrm>
              <a:off x="955025" y="1948899"/>
              <a:ext cx="81600" cy="245398"/>
            </a:xfrm>
            <a:prstGeom prst="rect">
              <a:avLst/>
            </a:prstGeom>
            <a:solidFill>
              <a:srgbClr val="0B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BD0D9"/>
                </a:solidFill>
                <a:latin typeface="Arial"/>
                <a:ea typeface="Arial"/>
                <a:cs typeface="Arial"/>
                <a:sym typeface="Arial"/>
              </a:endParaRPr>
            </a:p>
          </p:txBody>
        </p:sp>
        <p:sp>
          <p:nvSpPr>
            <p:cNvPr id="120" name="Google Shape;120;p17"/>
            <p:cNvSpPr/>
            <p:nvPr/>
          </p:nvSpPr>
          <p:spPr>
            <a:xfrm>
              <a:off x="955025" y="2320002"/>
              <a:ext cx="81600" cy="245398"/>
            </a:xfrm>
            <a:prstGeom prst="rect">
              <a:avLst/>
            </a:prstGeom>
            <a:solidFill>
              <a:srgbClr val="10CF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7"/>
            <p:cNvSpPr/>
            <p:nvPr/>
          </p:nvSpPr>
          <p:spPr>
            <a:xfrm>
              <a:off x="955025" y="2696184"/>
              <a:ext cx="81600" cy="245398"/>
            </a:xfrm>
            <a:prstGeom prst="rect">
              <a:avLst/>
            </a:prstGeom>
            <a:solidFill>
              <a:srgbClr val="7CCB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7"/>
            <p:cNvSpPr/>
            <p:nvPr/>
          </p:nvSpPr>
          <p:spPr>
            <a:xfrm>
              <a:off x="955025" y="3066322"/>
              <a:ext cx="81600" cy="245398"/>
            </a:xfrm>
            <a:prstGeom prst="rect">
              <a:avLst/>
            </a:prstGeom>
            <a:solidFill>
              <a:srgbClr val="A5C34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7"/>
            <p:cNvSpPr/>
            <p:nvPr/>
          </p:nvSpPr>
          <p:spPr>
            <a:xfrm>
              <a:off x="955025" y="3441532"/>
              <a:ext cx="81600" cy="245398"/>
            </a:xfrm>
            <a:prstGeom prst="rect">
              <a:avLst/>
            </a:prstGeom>
            <a:solidFill>
              <a:srgbClr val="A5C34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7"/>
            <p:cNvSpPr/>
            <p:nvPr/>
          </p:nvSpPr>
          <p:spPr>
            <a:xfrm>
              <a:off x="955025" y="3800662"/>
              <a:ext cx="81600" cy="245398"/>
            </a:xfrm>
            <a:prstGeom prst="rect">
              <a:avLst/>
            </a:prstGeom>
            <a:solidFill>
              <a:srgbClr val="7CCB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7"/>
            <p:cNvSpPr txBox="1"/>
            <p:nvPr/>
          </p:nvSpPr>
          <p:spPr>
            <a:xfrm>
              <a:off x="1097000" y="1066684"/>
              <a:ext cx="2469900" cy="3797098"/>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Introduction</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Angular CLi</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Modules</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Components</a:t>
              </a:r>
              <a:endParaRPr b="1" sz="1600">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Data Binding</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Lifecycle Hooks</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Services and DI</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Forms</a:t>
              </a:r>
              <a:endParaRPr b="1" sz="1600">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t/>
              </a:r>
              <a:endParaRPr b="0" i="0" sz="1400" u="none" cap="none" strike="noStrike">
                <a:solidFill>
                  <a:srgbClr val="000000"/>
                </a:solidFill>
                <a:latin typeface="Arial"/>
                <a:ea typeface="Arial"/>
                <a:cs typeface="Arial"/>
                <a:sym typeface="Arial"/>
              </a:endParaRPr>
            </a:p>
          </p:txBody>
        </p:sp>
      </p:grpSp>
      <p:pic>
        <p:nvPicPr>
          <p:cNvPr id="126" name="Google Shape;126;p17"/>
          <p:cNvPicPr preferRelativeResize="0"/>
          <p:nvPr/>
        </p:nvPicPr>
        <p:blipFill rotWithShape="1">
          <a:blip r:embed="rId4">
            <a:alphaModFix/>
          </a:blip>
          <a:srcRect b="82712" l="76378" r="0" t="3467"/>
          <a:stretch/>
        </p:blipFill>
        <p:spPr>
          <a:xfrm>
            <a:off x="9355567" y="206967"/>
            <a:ext cx="2836431" cy="952136"/>
          </a:xfrm>
          <a:prstGeom prst="rect">
            <a:avLst/>
          </a:prstGeom>
          <a:noFill/>
          <a:ln>
            <a:noFill/>
          </a:ln>
        </p:spPr>
      </p:pic>
      <p:sp>
        <p:nvSpPr>
          <p:cNvPr id="127" name="Google Shape;127;p17"/>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Agenda</a:t>
            </a:r>
            <a:endParaRPr b="0" i="0" sz="2665" u="none" cap="none" strike="noStrike">
              <a:solidFill>
                <a:schemeClr val="lt1"/>
              </a:solidFill>
              <a:latin typeface="Montserrat Medium"/>
              <a:ea typeface="Montserrat Medium"/>
              <a:cs typeface="Montserrat Medium"/>
              <a:sym typeface="Montserrat Medium"/>
            </a:endParaRPr>
          </a:p>
        </p:txBody>
      </p:sp>
      <p:pic>
        <p:nvPicPr>
          <p:cNvPr id="128" name="Google Shape;128;p17"/>
          <p:cNvPicPr preferRelativeResize="0"/>
          <p:nvPr/>
        </p:nvPicPr>
        <p:blipFill rotWithShape="1">
          <a:blip r:embed="rId5">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53"/>
          <p:cNvSpPr txBox="1"/>
          <p:nvPr/>
        </p:nvSpPr>
        <p:spPr>
          <a:xfrm>
            <a:off x="2270600" y="949250"/>
            <a:ext cx="7943100" cy="556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4D4E53"/>
                </a:solidFill>
              </a:rPr>
              <a:t>Observable</a:t>
            </a:r>
            <a:endParaRPr b="1" sz="1800">
              <a:solidFill>
                <a:srgbClr val="4D4E53"/>
              </a:solidFill>
            </a:endParaRPr>
          </a:p>
          <a:p>
            <a:pPr indent="0" lvl="0" marL="0" rtl="0" algn="l">
              <a:spcBef>
                <a:spcPts val="0"/>
              </a:spcBef>
              <a:spcAft>
                <a:spcPts val="0"/>
              </a:spcAft>
              <a:buNone/>
            </a:pPr>
            <a:r>
              <a:t/>
            </a:r>
            <a:endParaRPr b="1" sz="1800">
              <a:solidFill>
                <a:srgbClr val="4D4E53"/>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 publisher creates an Observable instance that defines a subscriber function.</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Subscriber function is executed when a consumer calls the subscribe() method.</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 subscriber function defines how to obtain or generate values or messages to be published.</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 subscribe() call returns a Subscription object that has an unsubscribe() method, which you call to stop receiving notifications.</a:t>
            </a:r>
            <a:endParaRPr sz="1600">
              <a:solidFill>
                <a:srgbClr val="4D4E53"/>
              </a:solidFill>
              <a:latin typeface="Calibri"/>
              <a:ea typeface="Calibri"/>
              <a:cs typeface="Calibri"/>
              <a:sym typeface="Calibri"/>
            </a:endParaRPr>
          </a:p>
        </p:txBody>
      </p:sp>
      <p:pic>
        <p:nvPicPr>
          <p:cNvPr id="515" name="Google Shape;515;p53"/>
          <p:cNvPicPr preferRelativeResize="0"/>
          <p:nvPr/>
        </p:nvPicPr>
        <p:blipFill rotWithShape="1">
          <a:blip r:embed="rId3">
            <a:alphaModFix/>
          </a:blip>
          <a:srcRect b="82712" l="76378" r="0" t="3467"/>
          <a:stretch/>
        </p:blipFill>
        <p:spPr>
          <a:xfrm>
            <a:off x="9355567" y="206967"/>
            <a:ext cx="2836431" cy="952136"/>
          </a:xfrm>
          <a:prstGeom prst="rect">
            <a:avLst/>
          </a:prstGeom>
          <a:noFill/>
          <a:ln>
            <a:noFill/>
          </a:ln>
        </p:spPr>
      </p:pic>
      <p:sp>
        <p:nvSpPr>
          <p:cNvPr id="516" name="Google Shape;516;p53"/>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Basics</a:t>
            </a:r>
            <a:endParaRPr b="0" i="0" sz="2665" u="none" cap="none" strike="noStrike">
              <a:solidFill>
                <a:schemeClr val="lt1"/>
              </a:solidFill>
              <a:latin typeface="Montserrat Medium"/>
              <a:ea typeface="Montserrat Medium"/>
              <a:cs typeface="Montserrat Medium"/>
              <a:sym typeface="Montserrat Medium"/>
            </a:endParaRPr>
          </a:p>
        </p:txBody>
      </p:sp>
      <p:pic>
        <p:nvPicPr>
          <p:cNvPr id="517" name="Google Shape;517;p53"/>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54"/>
          <p:cNvSpPr txBox="1"/>
          <p:nvPr/>
        </p:nvSpPr>
        <p:spPr>
          <a:xfrm>
            <a:off x="2270600" y="949250"/>
            <a:ext cx="7943100" cy="556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4D4E53"/>
                </a:solidFill>
              </a:rPr>
              <a:t>DI</a:t>
            </a:r>
            <a:endParaRPr b="1" sz="1800">
              <a:solidFill>
                <a:srgbClr val="4D4E53"/>
              </a:solidFill>
            </a:endParaRPr>
          </a:p>
          <a:p>
            <a:pPr indent="0" lvl="0" marL="0" rtl="0" algn="l">
              <a:spcBef>
                <a:spcPts val="0"/>
              </a:spcBef>
              <a:spcAft>
                <a:spcPts val="0"/>
              </a:spcAft>
              <a:buNone/>
            </a:pPr>
            <a:r>
              <a:t/>
            </a:r>
            <a:endParaRPr b="1" sz="1800">
              <a:solidFill>
                <a:srgbClr val="4D4E53"/>
              </a:solidFill>
            </a:endParaRPr>
          </a:p>
          <a:p>
            <a:pPr indent="-349069" lvl="0" marL="457200" rtl="0" algn="l">
              <a:lnSpc>
                <a:spcPct val="150000"/>
              </a:lnSpc>
              <a:spcBef>
                <a:spcPts val="0"/>
              </a:spcBef>
              <a:spcAft>
                <a:spcPts val="0"/>
              </a:spcAft>
              <a:buClr>
                <a:schemeClr val="dk1"/>
              </a:buClr>
              <a:buSzPts val="1500"/>
              <a:buFont typeface="Comfortaa"/>
              <a:buChar char="●"/>
            </a:pPr>
            <a:r>
              <a:rPr b="1" lang="en-GB" sz="1500">
                <a:solidFill>
                  <a:schemeClr val="dk1"/>
                </a:solidFill>
                <a:latin typeface="Comfortaa"/>
                <a:ea typeface="Comfortaa"/>
                <a:cs typeface="Comfortaa"/>
                <a:sym typeface="Comfortaa"/>
              </a:rPr>
              <a:t>DI stands for dependency injection.</a:t>
            </a:r>
            <a:endParaRPr b="1" sz="1500">
              <a:solidFill>
                <a:schemeClr val="dk1"/>
              </a:solidFill>
            </a:endParaRPr>
          </a:p>
          <a:p>
            <a:pPr indent="-342719" lvl="0" marL="457200" rtl="0" algn="l">
              <a:lnSpc>
                <a:spcPct val="150000"/>
              </a:lnSpc>
              <a:spcBef>
                <a:spcPts val="0"/>
              </a:spcBef>
              <a:spcAft>
                <a:spcPts val="0"/>
              </a:spcAft>
              <a:buClr>
                <a:schemeClr val="dk1"/>
              </a:buClr>
              <a:buSzPts val="1400"/>
              <a:buFont typeface="Comfortaa"/>
              <a:buChar char="●"/>
            </a:pPr>
            <a:r>
              <a:rPr lang="en-GB" sz="1900">
                <a:solidFill>
                  <a:srgbClr val="444444"/>
                </a:solidFill>
                <a:highlight>
                  <a:srgbClr val="FFFFFF"/>
                </a:highlight>
                <a:latin typeface="Roboto"/>
                <a:ea typeface="Roboto"/>
                <a:cs typeface="Roboto"/>
                <a:sym typeface="Roboto"/>
              </a:rPr>
              <a:t>Dependencies are services or objects that a class needs to perform its function. Dependency injection, or DI, is a design pattern in which a class requests dependencies from external sources rather than creating them.</a:t>
            </a:r>
            <a:r>
              <a:rPr lang="en-GB" sz="1500">
                <a:solidFill>
                  <a:schemeClr val="dk1"/>
                </a:solidFill>
                <a:latin typeface="Comfortaa"/>
                <a:ea typeface="Comfortaa"/>
                <a:cs typeface="Comfortaa"/>
                <a:sym typeface="Comfortaa"/>
              </a:rPr>
              <a:t>.</a:t>
            </a:r>
            <a:endParaRPr sz="1500">
              <a:solidFill>
                <a:schemeClr val="dk1"/>
              </a:solidFill>
            </a:endParaRPr>
          </a:p>
          <a:p>
            <a:pPr indent="-374469" lvl="0" marL="457200" rtl="0" algn="l">
              <a:lnSpc>
                <a:spcPct val="150000"/>
              </a:lnSpc>
              <a:spcBef>
                <a:spcPts val="0"/>
              </a:spcBef>
              <a:spcAft>
                <a:spcPts val="0"/>
              </a:spcAft>
              <a:buClr>
                <a:schemeClr val="dk1"/>
              </a:buClr>
              <a:buSzPts val="1900"/>
              <a:buFont typeface="Comfortaa"/>
              <a:buChar char="●"/>
            </a:pPr>
            <a:r>
              <a:rPr lang="en-GB" sz="1900">
                <a:solidFill>
                  <a:srgbClr val="444444"/>
                </a:solidFill>
                <a:highlight>
                  <a:srgbClr val="FFFFFF"/>
                </a:highlight>
                <a:latin typeface="Roboto"/>
                <a:ea typeface="Roboto"/>
                <a:cs typeface="Roboto"/>
                <a:sym typeface="Roboto"/>
              </a:rPr>
              <a:t>Angular's DI framework provides dependencies to a class upon instantiation. You can use Angular DI to increase flexibility and modularity in your applications.</a:t>
            </a:r>
            <a:endParaRPr sz="1900">
              <a:solidFill>
                <a:schemeClr val="dk1"/>
              </a:solidFill>
            </a:endParaRPr>
          </a:p>
          <a:p>
            <a:pPr indent="-374469" lvl="0" marL="457200" rtl="0" algn="l">
              <a:lnSpc>
                <a:spcPct val="150000"/>
              </a:lnSpc>
              <a:spcBef>
                <a:spcPts val="0"/>
              </a:spcBef>
              <a:spcAft>
                <a:spcPts val="0"/>
              </a:spcAft>
              <a:buClr>
                <a:schemeClr val="dk1"/>
              </a:buClr>
              <a:buSzPts val="1900"/>
              <a:buChar char="●"/>
            </a:pPr>
            <a:r>
              <a:rPr lang="en-GB" sz="1900">
                <a:solidFill>
                  <a:schemeClr val="dk1"/>
                </a:solidFill>
              </a:rPr>
              <a:t>Generally we create an injectable service and inject it to a component</a:t>
            </a:r>
            <a:endParaRPr sz="1900">
              <a:solidFill>
                <a:schemeClr val="dk1"/>
              </a:solidFill>
            </a:endParaRPr>
          </a:p>
          <a:p>
            <a:pPr indent="0" lvl="0" marL="457200" rtl="0" algn="l">
              <a:lnSpc>
                <a:spcPct val="150000"/>
              </a:lnSpc>
              <a:spcBef>
                <a:spcPts val="0"/>
              </a:spcBef>
              <a:spcAft>
                <a:spcPts val="0"/>
              </a:spcAft>
              <a:buNone/>
            </a:pPr>
            <a:r>
              <a:rPr lang="en-GB" sz="1900">
                <a:solidFill>
                  <a:schemeClr val="dk1"/>
                </a:solidFill>
              </a:rPr>
              <a:t>To a constructor function</a:t>
            </a:r>
            <a:r>
              <a:rPr lang="en-GB" sz="1800">
                <a:solidFill>
                  <a:schemeClr val="dk1"/>
                </a:solidFill>
              </a:rPr>
              <a:t> </a:t>
            </a:r>
            <a:endParaRPr sz="1800">
              <a:solidFill>
                <a:schemeClr val="dk1"/>
              </a:solidFill>
            </a:endParaRPr>
          </a:p>
          <a:p>
            <a:pPr indent="0" lvl="0" marL="457200" rtl="0" algn="l">
              <a:lnSpc>
                <a:spcPct val="150000"/>
              </a:lnSpc>
              <a:spcBef>
                <a:spcPts val="0"/>
              </a:spcBef>
              <a:spcAft>
                <a:spcPts val="0"/>
              </a:spcAft>
              <a:buNone/>
            </a:pPr>
            <a:r>
              <a:rPr lang="en-GB" sz="1800">
                <a:solidFill>
                  <a:srgbClr val="0000FF"/>
                </a:solidFill>
              </a:rPr>
              <a:t>Constructor</a:t>
            </a:r>
            <a:r>
              <a:rPr lang="en-GB" sz="1800">
                <a:solidFill>
                  <a:schemeClr val="dk1"/>
                </a:solidFill>
              </a:rPr>
              <a:t>(public </a:t>
            </a:r>
            <a:r>
              <a:rPr lang="en-GB" sz="1800">
                <a:solidFill>
                  <a:srgbClr val="4A86E8"/>
                </a:solidFill>
              </a:rPr>
              <a:t>heroserivce</a:t>
            </a:r>
            <a:r>
              <a:rPr lang="en-GB" sz="1800">
                <a:solidFill>
                  <a:schemeClr val="dk1"/>
                </a:solidFill>
              </a:rPr>
              <a:t>:</a:t>
            </a:r>
            <a:r>
              <a:rPr lang="en-GB" sz="1800">
                <a:solidFill>
                  <a:srgbClr val="0000FF"/>
                </a:solidFill>
              </a:rPr>
              <a:t>HeroService</a:t>
            </a:r>
            <a:r>
              <a:rPr lang="en-GB" sz="1800">
                <a:solidFill>
                  <a:schemeClr val="dk1"/>
                </a:solidFill>
              </a:rPr>
              <a:t>) </a:t>
            </a:r>
            <a:endParaRPr sz="1800">
              <a:solidFill>
                <a:schemeClr val="dk1"/>
              </a:solidFill>
            </a:endParaRPr>
          </a:p>
        </p:txBody>
      </p:sp>
      <p:pic>
        <p:nvPicPr>
          <p:cNvPr id="524" name="Google Shape;524;p54"/>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525" name="Google Shape;525;p54"/>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Basics</a:t>
            </a:r>
            <a:endParaRPr b="0" i="0" sz="2665" u="none" cap="none" strike="noStrike">
              <a:solidFill>
                <a:schemeClr val="lt1"/>
              </a:solidFill>
              <a:latin typeface="Montserrat Medium"/>
              <a:ea typeface="Montserrat Medium"/>
              <a:cs typeface="Montserrat Medium"/>
              <a:sym typeface="Montserrat Medium"/>
            </a:endParaRPr>
          </a:p>
        </p:txBody>
      </p:sp>
      <p:pic>
        <p:nvPicPr>
          <p:cNvPr id="526" name="Google Shape;526;p54"/>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55"/>
          <p:cNvSpPr txBox="1"/>
          <p:nvPr/>
        </p:nvSpPr>
        <p:spPr>
          <a:xfrm>
            <a:off x="2270600" y="949250"/>
            <a:ext cx="7943100" cy="556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4D4E53"/>
                </a:solidFill>
              </a:rPr>
              <a:t>Rxjs</a:t>
            </a:r>
            <a:endParaRPr b="1" sz="1800">
              <a:solidFill>
                <a:srgbClr val="4D4E53"/>
              </a:solidFill>
            </a:endParaRPr>
          </a:p>
          <a:p>
            <a:pPr indent="0" lvl="0" marL="0" rtl="0" algn="l">
              <a:spcBef>
                <a:spcPts val="0"/>
              </a:spcBef>
              <a:spcAft>
                <a:spcPts val="0"/>
              </a:spcAft>
              <a:buNone/>
            </a:pPr>
            <a:r>
              <a:t/>
            </a:r>
            <a:endParaRPr b="1" sz="1800">
              <a:solidFill>
                <a:srgbClr val="4D4E53"/>
              </a:solidFill>
            </a:endParaRPr>
          </a:p>
          <a:p>
            <a:pPr indent="-368119" lvl="0" marL="457200" rtl="0" algn="l">
              <a:lnSpc>
                <a:spcPct val="150000"/>
              </a:lnSpc>
              <a:spcBef>
                <a:spcPts val="0"/>
              </a:spcBef>
              <a:spcAft>
                <a:spcPts val="0"/>
              </a:spcAft>
              <a:buClr>
                <a:schemeClr val="dk1"/>
              </a:buClr>
              <a:buSzPts val="1800"/>
              <a:buFont typeface="Comfortaa"/>
              <a:buChar char="●"/>
            </a:pPr>
            <a:r>
              <a:rPr b="1" lang="en-GB" sz="1800">
                <a:solidFill>
                  <a:srgbClr val="202124"/>
                </a:solidFill>
                <a:highlight>
                  <a:srgbClr val="FFFFFF"/>
                </a:highlight>
              </a:rPr>
              <a:t>RxJS</a:t>
            </a:r>
            <a:r>
              <a:rPr lang="en-GB" sz="1800">
                <a:solidFill>
                  <a:srgbClr val="202124"/>
                </a:solidFill>
                <a:highlight>
                  <a:srgbClr val="FFFFFF"/>
                </a:highlight>
              </a:rPr>
              <a:t> (Reactive Extensions for JavaScript) is a library for reactive programming using observables that makes it easier to compose asynchronous or callback-based code. </a:t>
            </a:r>
            <a:endParaRPr sz="1800">
              <a:solidFill>
                <a:srgbClr val="202124"/>
              </a:solidFill>
              <a:highlight>
                <a:srgbClr val="FFFFFF"/>
              </a:highlight>
            </a:endParaRPr>
          </a:p>
          <a:p>
            <a:pPr indent="-368119" lvl="0" marL="457200" rtl="0" algn="l">
              <a:lnSpc>
                <a:spcPct val="150000"/>
              </a:lnSpc>
              <a:spcBef>
                <a:spcPts val="0"/>
              </a:spcBef>
              <a:spcAft>
                <a:spcPts val="0"/>
              </a:spcAft>
              <a:buClr>
                <a:srgbClr val="202124"/>
              </a:buClr>
              <a:buSzPts val="1800"/>
              <a:buChar char="●"/>
            </a:pPr>
            <a:r>
              <a:rPr lang="en-GB" sz="1800">
                <a:solidFill>
                  <a:srgbClr val="202124"/>
                </a:solidFill>
                <a:highlight>
                  <a:srgbClr val="FFFFFF"/>
                </a:highlight>
              </a:rPr>
              <a:t>RxJs has few operator and functions that </a:t>
            </a:r>
            <a:r>
              <a:rPr lang="en-GB" sz="1800">
                <a:solidFill>
                  <a:srgbClr val="08303B"/>
                </a:solidFill>
                <a:highlight>
                  <a:srgbClr val="FFFFFF"/>
                </a:highlight>
              </a:rPr>
              <a:t>that facilitate coding</a:t>
            </a:r>
            <a:endParaRPr sz="1800">
              <a:solidFill>
                <a:srgbClr val="08303B"/>
              </a:solidFill>
              <a:highlight>
                <a:srgbClr val="FFFFFF"/>
              </a:highlight>
            </a:endParaRPr>
          </a:p>
          <a:p>
            <a:pPr indent="-368119" lvl="0" marL="457200" rtl="0" algn="l">
              <a:lnSpc>
                <a:spcPct val="150000"/>
              </a:lnSpc>
              <a:spcBef>
                <a:spcPts val="0"/>
              </a:spcBef>
              <a:spcAft>
                <a:spcPts val="0"/>
              </a:spcAft>
              <a:buClr>
                <a:srgbClr val="08303B"/>
              </a:buClr>
              <a:buSzPts val="1800"/>
              <a:buChar char="●"/>
            </a:pPr>
            <a:r>
              <a:rPr lang="en-GB" sz="1800">
                <a:solidFill>
                  <a:srgbClr val="08303B"/>
                </a:solidFill>
                <a:highlight>
                  <a:srgbClr val="FFFFFF"/>
                </a:highlight>
              </a:rPr>
              <a:t>We can make debouncing effect using Rxjs functions</a:t>
            </a:r>
            <a:endParaRPr sz="1800">
              <a:solidFill>
                <a:srgbClr val="08303B"/>
              </a:solidFill>
              <a:highlight>
                <a:srgbClr val="FFFFFF"/>
              </a:highlight>
            </a:endParaRPr>
          </a:p>
          <a:p>
            <a:pPr indent="-339544" lvl="0" marL="457200" rtl="0" algn="l">
              <a:lnSpc>
                <a:spcPct val="150000"/>
              </a:lnSpc>
              <a:spcBef>
                <a:spcPts val="0"/>
              </a:spcBef>
              <a:spcAft>
                <a:spcPts val="0"/>
              </a:spcAft>
              <a:buClr>
                <a:srgbClr val="08303B"/>
              </a:buClr>
              <a:buSzPts val="1350"/>
              <a:buChar char="●"/>
            </a:pPr>
            <a:r>
              <a:rPr lang="en-GB" sz="1800">
                <a:solidFill>
                  <a:srgbClr val="08303B"/>
                </a:solidFill>
                <a:highlight>
                  <a:srgbClr val="FFFFFF"/>
                </a:highlight>
              </a:rPr>
              <a:t>Few Frequntly jused rxjs functions are</a:t>
            </a:r>
            <a:r>
              <a:rPr lang="en-GB" sz="1350">
                <a:solidFill>
                  <a:srgbClr val="08303B"/>
                </a:solidFill>
                <a:highlight>
                  <a:srgbClr val="FFFFFF"/>
                </a:highlight>
              </a:rPr>
              <a:t> </a:t>
            </a:r>
            <a:endParaRPr sz="1800">
              <a:solidFill>
                <a:srgbClr val="08303B"/>
              </a:solidFill>
              <a:highlight>
                <a:srgbClr val="FFFFFF"/>
              </a:highlight>
            </a:endParaRPr>
          </a:p>
          <a:p>
            <a:pPr indent="-368119" lvl="0" marL="457200" rtl="0" algn="l">
              <a:lnSpc>
                <a:spcPct val="150000"/>
              </a:lnSpc>
              <a:spcBef>
                <a:spcPts val="0"/>
              </a:spcBef>
              <a:spcAft>
                <a:spcPts val="0"/>
              </a:spcAft>
              <a:buClr>
                <a:srgbClr val="08303B"/>
              </a:buClr>
              <a:buSzPts val="1800"/>
              <a:buChar char="●"/>
            </a:pPr>
            <a:r>
              <a:rPr b="1" lang="en-GB" sz="1800">
                <a:solidFill>
                  <a:srgbClr val="08303B"/>
                </a:solidFill>
                <a:highlight>
                  <a:srgbClr val="FFFFFF"/>
                </a:highlight>
              </a:rPr>
              <a:t>Debounce time</a:t>
            </a:r>
            <a:r>
              <a:rPr lang="en-GB" sz="1800">
                <a:solidFill>
                  <a:srgbClr val="08303B"/>
                </a:solidFill>
                <a:highlight>
                  <a:srgbClr val="FFFFFF"/>
                </a:highlight>
              </a:rPr>
              <a:t> (discard emissions until a set amount of time passed after the last one and then return that last one.)</a:t>
            </a:r>
            <a:endParaRPr sz="1800">
              <a:solidFill>
                <a:srgbClr val="08303B"/>
              </a:solidFill>
              <a:highlight>
                <a:srgbClr val="FFFFFF"/>
              </a:highlight>
            </a:endParaRPr>
          </a:p>
          <a:p>
            <a:pPr indent="-368119" lvl="0" marL="457200" rtl="0" algn="l">
              <a:lnSpc>
                <a:spcPct val="150000"/>
              </a:lnSpc>
              <a:spcBef>
                <a:spcPts val="0"/>
              </a:spcBef>
              <a:spcAft>
                <a:spcPts val="0"/>
              </a:spcAft>
              <a:buClr>
                <a:srgbClr val="08303B"/>
              </a:buClr>
              <a:buSzPts val="1800"/>
              <a:buChar char="●"/>
            </a:pPr>
            <a:r>
              <a:rPr b="1" lang="en-GB" sz="1800">
                <a:solidFill>
                  <a:srgbClr val="08303B"/>
                </a:solidFill>
                <a:highlight>
                  <a:srgbClr val="FFFFFF"/>
                </a:highlight>
              </a:rPr>
              <a:t>Take until </a:t>
            </a:r>
            <a:r>
              <a:rPr lang="en-GB" sz="1800">
                <a:solidFill>
                  <a:srgbClr val="08303B"/>
                </a:solidFill>
                <a:highlight>
                  <a:srgbClr val="FFFFFF"/>
                </a:highlight>
              </a:rPr>
              <a:t>(stop emitting after the given observable emits.)</a:t>
            </a:r>
            <a:endParaRPr sz="1800">
              <a:solidFill>
                <a:srgbClr val="08303B"/>
              </a:solidFill>
              <a:highlight>
                <a:srgbClr val="FFFFFF"/>
              </a:highlight>
            </a:endParaRPr>
          </a:p>
        </p:txBody>
      </p:sp>
      <p:pic>
        <p:nvPicPr>
          <p:cNvPr id="533" name="Google Shape;533;p55"/>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534" name="Google Shape;534;p55"/>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Basics</a:t>
            </a:r>
            <a:endParaRPr b="0" i="0" sz="2665" u="none" cap="none" strike="noStrike">
              <a:solidFill>
                <a:schemeClr val="lt1"/>
              </a:solidFill>
              <a:latin typeface="Montserrat Medium"/>
              <a:ea typeface="Montserrat Medium"/>
              <a:cs typeface="Montserrat Medium"/>
              <a:sym typeface="Montserrat Medium"/>
            </a:endParaRPr>
          </a:p>
        </p:txBody>
      </p:sp>
      <p:pic>
        <p:nvPicPr>
          <p:cNvPr id="535" name="Google Shape;535;p55"/>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56"/>
          <p:cNvSpPr txBox="1"/>
          <p:nvPr/>
        </p:nvSpPr>
        <p:spPr>
          <a:xfrm>
            <a:off x="2340475" y="985800"/>
            <a:ext cx="7943100" cy="556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1800">
                <a:solidFill>
                  <a:srgbClr val="4D4E53"/>
                </a:solidFill>
              </a:rPr>
              <a:t>Http Client</a:t>
            </a:r>
            <a:endParaRPr b="1" sz="1800">
              <a:solidFill>
                <a:srgbClr val="4D4E53"/>
              </a:solidFill>
            </a:endParaRPr>
          </a:p>
          <a:p>
            <a:pPr indent="0" lvl="0" marL="0" marR="0" rtl="0" algn="l">
              <a:lnSpc>
                <a:spcPct val="100000"/>
              </a:lnSpc>
              <a:spcBef>
                <a:spcPts val="0"/>
              </a:spcBef>
              <a:spcAft>
                <a:spcPts val="0"/>
              </a:spcAft>
              <a:buClr>
                <a:schemeClr val="dk1"/>
              </a:buClr>
              <a:buSzPts val="1100"/>
              <a:buFont typeface="Arial"/>
              <a:buNone/>
            </a:pPr>
            <a:r>
              <a:t/>
            </a:r>
            <a:endParaRPr b="1" sz="1800">
              <a:solidFill>
                <a:srgbClr val="4D4E53"/>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 HttpClient offers a simplified API for Angular applications that rests on the XMLHttpRequest interface exposed by browsers. </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Additional benefits of HttpClient include </a:t>
            </a:r>
            <a:endParaRPr sz="1600">
              <a:solidFill>
                <a:schemeClr val="dk1"/>
              </a:solidFill>
            </a:endParaRPr>
          </a:p>
          <a:p>
            <a:pPr indent="-329859" lvl="1" marL="9144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testability features, </a:t>
            </a:r>
            <a:endParaRPr sz="1600">
              <a:solidFill>
                <a:schemeClr val="dk1"/>
              </a:solidFill>
            </a:endParaRPr>
          </a:p>
          <a:p>
            <a:pPr indent="-329859" lvl="1" marL="9144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typed request and response objects,</a:t>
            </a:r>
            <a:endParaRPr sz="1600">
              <a:solidFill>
                <a:schemeClr val="dk1"/>
              </a:solidFill>
            </a:endParaRPr>
          </a:p>
          <a:p>
            <a:pPr indent="-329859" lvl="1" marL="9144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request and response interception,</a:t>
            </a:r>
            <a:endParaRPr sz="1600">
              <a:solidFill>
                <a:schemeClr val="dk1"/>
              </a:solidFill>
            </a:endParaRPr>
          </a:p>
          <a:p>
            <a:pPr indent="-329859" lvl="1" marL="9144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Observable apis, </a:t>
            </a:r>
            <a:endParaRPr sz="1600">
              <a:solidFill>
                <a:schemeClr val="dk1"/>
              </a:solidFill>
            </a:endParaRPr>
          </a:p>
          <a:p>
            <a:pPr indent="-329859" lvl="1" marL="9144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and streamlined error handling.</a:t>
            </a:r>
            <a:endParaRPr sz="1600">
              <a:solidFill>
                <a:schemeClr val="dk1"/>
              </a:solidFill>
            </a:endParaRPr>
          </a:p>
          <a:p>
            <a:pPr indent="0" lvl="0" marL="0" marR="0" rtl="0" algn="l">
              <a:lnSpc>
                <a:spcPct val="100000"/>
              </a:lnSpc>
              <a:spcBef>
                <a:spcPts val="1500"/>
              </a:spcBef>
              <a:spcAft>
                <a:spcPts val="0"/>
              </a:spcAft>
              <a:buClr>
                <a:srgbClr val="000000"/>
              </a:buClr>
              <a:buSzPts val="1400"/>
              <a:buFont typeface="Arial"/>
              <a:buNone/>
            </a:pPr>
            <a:r>
              <a:t/>
            </a:r>
            <a:endParaRPr sz="1800">
              <a:solidFill>
                <a:srgbClr val="4D4E53"/>
              </a:solidFill>
              <a:latin typeface="Calibri"/>
              <a:ea typeface="Calibri"/>
              <a:cs typeface="Calibri"/>
              <a:sym typeface="Calibri"/>
            </a:endParaRPr>
          </a:p>
        </p:txBody>
      </p:sp>
      <p:pic>
        <p:nvPicPr>
          <p:cNvPr id="542" name="Google Shape;542;p56"/>
          <p:cNvPicPr preferRelativeResize="0"/>
          <p:nvPr/>
        </p:nvPicPr>
        <p:blipFill rotWithShape="1">
          <a:blip r:embed="rId3">
            <a:alphaModFix/>
          </a:blip>
          <a:srcRect b="82712" l="76378" r="0" t="3467"/>
          <a:stretch/>
        </p:blipFill>
        <p:spPr>
          <a:xfrm>
            <a:off x="9355567" y="206967"/>
            <a:ext cx="2836431" cy="952136"/>
          </a:xfrm>
          <a:prstGeom prst="rect">
            <a:avLst/>
          </a:prstGeom>
          <a:noFill/>
          <a:ln>
            <a:noFill/>
          </a:ln>
        </p:spPr>
      </p:pic>
      <p:sp>
        <p:nvSpPr>
          <p:cNvPr id="543" name="Google Shape;543;p56"/>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Basics</a:t>
            </a:r>
            <a:endParaRPr b="0" i="0" sz="2665" u="none" cap="none" strike="noStrike">
              <a:solidFill>
                <a:schemeClr val="lt1"/>
              </a:solidFill>
              <a:latin typeface="Montserrat Medium"/>
              <a:ea typeface="Montserrat Medium"/>
              <a:cs typeface="Montserrat Medium"/>
              <a:sym typeface="Montserrat Medium"/>
            </a:endParaRPr>
          </a:p>
        </p:txBody>
      </p:sp>
      <p:pic>
        <p:nvPicPr>
          <p:cNvPr id="544" name="Google Shape;544;p56"/>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57"/>
          <p:cNvSpPr txBox="1"/>
          <p:nvPr/>
        </p:nvSpPr>
        <p:spPr>
          <a:xfrm>
            <a:off x="2270600" y="949250"/>
            <a:ext cx="7943100" cy="5567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400"/>
              <a:buFont typeface="Arial"/>
              <a:buNone/>
            </a:pPr>
            <a:r>
              <a:rPr b="1" lang="en-GB" sz="1800">
                <a:solidFill>
                  <a:srgbClr val="4D4E53"/>
                </a:solidFill>
                <a:highlight>
                  <a:srgbClr val="FFFFFF"/>
                </a:highlight>
                <a:latin typeface="Calibri"/>
                <a:ea typeface="Calibri"/>
                <a:cs typeface="Calibri"/>
                <a:sym typeface="Calibri"/>
              </a:rPr>
              <a:t>Http Client</a:t>
            </a:r>
            <a:endParaRPr b="1" sz="1800">
              <a:solidFill>
                <a:srgbClr val="4D4E53"/>
              </a:solidFill>
              <a:highlight>
                <a:srgbClr val="FFFFFF"/>
              </a:highlight>
              <a:latin typeface="Calibri"/>
              <a:ea typeface="Calibri"/>
              <a:cs typeface="Calibri"/>
              <a:sym typeface="Calibri"/>
            </a:endParaRPr>
          </a:p>
          <a:p>
            <a:pPr indent="0" lvl="0" marL="0" marR="0" rtl="0" algn="l">
              <a:lnSpc>
                <a:spcPct val="115000"/>
              </a:lnSpc>
              <a:spcBef>
                <a:spcPts val="0"/>
              </a:spcBef>
              <a:spcAft>
                <a:spcPts val="0"/>
              </a:spcAft>
              <a:buClr>
                <a:schemeClr val="dk1"/>
              </a:buClr>
              <a:buSzPts val="1400"/>
              <a:buFont typeface="Arial"/>
              <a:buNone/>
            </a:pPr>
            <a:r>
              <a:t/>
            </a:r>
            <a:endParaRPr sz="2000">
              <a:solidFill>
                <a:srgbClr val="4D4E53"/>
              </a:solidFill>
              <a:highlight>
                <a:srgbClr val="FFFFFF"/>
              </a:highlight>
              <a:latin typeface="Calibri"/>
              <a:ea typeface="Calibri"/>
              <a:cs typeface="Calibri"/>
              <a:sym typeface="Calibri"/>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Error inspection, interpretation, and resolution is something you want to do in the service, not in the component.</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An HttpClient method does not begin its HTTP request until you call subscribe() on the observable returned by that method. This is true for all HttpClient methods.</a:t>
            </a:r>
            <a:endParaRPr sz="1600">
              <a:solidFill>
                <a:schemeClr val="dk1"/>
              </a:solidFill>
            </a:endParaRPr>
          </a:p>
          <a:p>
            <a:pPr indent="-330200"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One can create interceptors that can inspect and transform HTTP requests to/from the server</a:t>
            </a:r>
            <a:endParaRPr sz="1600">
              <a:solidFill>
                <a:schemeClr val="dk1"/>
              </a:solidFill>
              <a:uFill>
                <a:noFill/>
              </a:uFill>
              <a:latin typeface="Comfortaa"/>
              <a:ea typeface="Comfortaa"/>
              <a:cs typeface="Comfortaa"/>
              <a:sym typeface="Comfortaa"/>
              <a:hlinkClick r:id="rId3">
                <a:extLst>
                  <a:ext uri="{A12FA001-AC4F-418D-AE19-62706E023703}">
                    <ahyp:hlinkClr val="tx"/>
                  </a:ext>
                </a:extLst>
              </a:hlinkClick>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D4E53"/>
              </a:solidFill>
              <a:highlight>
                <a:srgbClr val="FFFFFF"/>
              </a:highlight>
              <a:latin typeface="Arial"/>
              <a:ea typeface="Arial"/>
              <a:cs typeface="Arial"/>
              <a:sym typeface="Arial"/>
            </a:endParaRPr>
          </a:p>
        </p:txBody>
      </p:sp>
      <p:pic>
        <p:nvPicPr>
          <p:cNvPr id="551" name="Google Shape;551;p57"/>
          <p:cNvPicPr preferRelativeResize="0"/>
          <p:nvPr/>
        </p:nvPicPr>
        <p:blipFill rotWithShape="1">
          <a:blip r:embed="rId4">
            <a:alphaModFix/>
          </a:blip>
          <a:srcRect b="82712" l="76378" r="0" t="3467"/>
          <a:stretch/>
        </p:blipFill>
        <p:spPr>
          <a:xfrm>
            <a:off x="9355567" y="206967"/>
            <a:ext cx="2836431" cy="952136"/>
          </a:xfrm>
          <a:prstGeom prst="rect">
            <a:avLst/>
          </a:prstGeom>
          <a:noFill/>
          <a:ln>
            <a:noFill/>
          </a:ln>
        </p:spPr>
      </p:pic>
      <p:sp>
        <p:nvSpPr>
          <p:cNvPr id="552" name="Google Shape;552;p57"/>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Literals</a:t>
            </a:r>
            <a:endParaRPr b="0" i="0" sz="2665" u="none" cap="none" strike="noStrike">
              <a:solidFill>
                <a:schemeClr val="lt1"/>
              </a:solidFill>
              <a:latin typeface="Montserrat Medium"/>
              <a:ea typeface="Montserrat Medium"/>
              <a:cs typeface="Montserrat Medium"/>
              <a:sym typeface="Montserrat Medium"/>
            </a:endParaRPr>
          </a:p>
        </p:txBody>
      </p:sp>
      <p:pic>
        <p:nvPicPr>
          <p:cNvPr id="553" name="Google Shape;553;p57"/>
          <p:cNvPicPr preferRelativeResize="0"/>
          <p:nvPr/>
        </p:nvPicPr>
        <p:blipFill rotWithShape="1">
          <a:blip r:embed="rId5">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58"/>
          <p:cNvSpPr txBox="1"/>
          <p:nvPr/>
        </p:nvSpPr>
        <p:spPr>
          <a:xfrm>
            <a:off x="2270600" y="949250"/>
            <a:ext cx="7943100" cy="556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1800">
                <a:solidFill>
                  <a:srgbClr val="4D4E53"/>
                </a:solidFill>
                <a:latin typeface="Calibri"/>
                <a:ea typeface="Calibri"/>
                <a:cs typeface="Calibri"/>
                <a:sym typeface="Calibri"/>
              </a:rPr>
              <a:t>Routing And Navigation</a:t>
            </a:r>
            <a:endParaRPr b="1" i="0" sz="1800" u="none" cap="none" strike="noStrike">
              <a:solidFill>
                <a:srgbClr val="4D4E5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Consolas"/>
              <a:buNone/>
            </a:pPr>
            <a:r>
              <a:t/>
            </a:r>
            <a:endParaRPr b="0" i="0" sz="1800" u="none" cap="none" strike="noStrike">
              <a:solidFill>
                <a:srgbClr val="0077AA"/>
              </a:solidFill>
              <a:latin typeface="Calibri"/>
              <a:ea typeface="Calibri"/>
              <a:cs typeface="Calibri"/>
              <a:sym typeface="Calibri"/>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 Angular Router enables navigation from one view to the next as users perform application tasks.</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Router logs activity in the browser's history journal so the back and forward buttons work as well.</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 routed Angular application has one singleton instance of the </a:t>
            </a:r>
            <a:r>
              <a:rPr b="1" lang="en-GB" sz="1600" u="sng">
                <a:solidFill>
                  <a:schemeClr val="dk1"/>
                </a:solidFill>
                <a:latin typeface="Roboto Mono"/>
                <a:ea typeface="Roboto Mono"/>
                <a:cs typeface="Roboto Mono"/>
                <a:sym typeface="Roboto Mono"/>
              </a:rPr>
              <a:t>Router</a:t>
            </a:r>
            <a:r>
              <a:rPr lang="en-GB" sz="1600">
                <a:solidFill>
                  <a:schemeClr val="dk1"/>
                </a:solidFill>
                <a:latin typeface="Comfortaa"/>
                <a:ea typeface="Comfortaa"/>
                <a:cs typeface="Comfortaa"/>
                <a:sym typeface="Comfortaa"/>
              </a:rPr>
              <a:t> service. When the browser's URL changes, that router looks for a corresponding Route from which it can determine the component to display.</a:t>
            </a:r>
            <a:endParaRPr sz="1600">
              <a:solidFill>
                <a:schemeClr val="dk1"/>
              </a:solidFill>
            </a:endParaRPr>
          </a:p>
          <a:p>
            <a:pPr indent="0" lvl="0" marL="0" marR="0" rtl="0" algn="l">
              <a:lnSpc>
                <a:spcPct val="100000"/>
              </a:lnSpc>
              <a:spcBef>
                <a:spcPts val="0"/>
              </a:spcBef>
              <a:spcAft>
                <a:spcPts val="0"/>
              </a:spcAft>
              <a:buClr>
                <a:srgbClr val="000000"/>
              </a:buClr>
              <a:buSzPts val="1400"/>
              <a:buFont typeface="Arial"/>
              <a:buNone/>
            </a:pPr>
            <a:r>
              <a:t/>
            </a:r>
            <a:endParaRPr sz="1800">
              <a:solidFill>
                <a:srgbClr val="0077AA"/>
              </a:solidFill>
              <a:latin typeface="Calibri"/>
              <a:ea typeface="Calibri"/>
              <a:cs typeface="Calibri"/>
              <a:sym typeface="Calibri"/>
            </a:endParaRPr>
          </a:p>
        </p:txBody>
      </p:sp>
      <p:pic>
        <p:nvPicPr>
          <p:cNvPr id="560" name="Google Shape;560;p58"/>
          <p:cNvPicPr preferRelativeResize="0"/>
          <p:nvPr/>
        </p:nvPicPr>
        <p:blipFill rotWithShape="1">
          <a:blip r:embed="rId3">
            <a:alphaModFix/>
          </a:blip>
          <a:srcRect b="82712" l="76378" r="0" t="3467"/>
          <a:stretch/>
        </p:blipFill>
        <p:spPr>
          <a:xfrm>
            <a:off x="9355567" y="206967"/>
            <a:ext cx="2836431" cy="952136"/>
          </a:xfrm>
          <a:prstGeom prst="rect">
            <a:avLst/>
          </a:prstGeom>
          <a:noFill/>
          <a:ln>
            <a:noFill/>
          </a:ln>
        </p:spPr>
      </p:pic>
      <p:sp>
        <p:nvSpPr>
          <p:cNvPr id="561" name="Google Shape;561;p58"/>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Literals</a:t>
            </a:r>
            <a:endParaRPr b="0" i="0" sz="2665" u="none" cap="none" strike="noStrike">
              <a:solidFill>
                <a:schemeClr val="lt1"/>
              </a:solidFill>
              <a:latin typeface="Montserrat Medium"/>
              <a:ea typeface="Montserrat Medium"/>
              <a:cs typeface="Montserrat Medium"/>
              <a:sym typeface="Montserrat Medium"/>
            </a:endParaRPr>
          </a:p>
        </p:txBody>
      </p:sp>
      <p:pic>
        <p:nvPicPr>
          <p:cNvPr id="562" name="Google Shape;562;p58"/>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59"/>
          <p:cNvSpPr txBox="1"/>
          <p:nvPr/>
        </p:nvSpPr>
        <p:spPr>
          <a:xfrm>
            <a:off x="2004060" y="351155"/>
            <a:ext cx="8933700" cy="616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b="1" lang="en-GB">
                <a:solidFill>
                  <a:schemeClr val="dk1"/>
                </a:solidFill>
                <a:latin typeface="Comfortaa"/>
                <a:ea typeface="Comfortaa"/>
                <a:cs typeface="Comfortaa"/>
                <a:sym typeface="Comfortaa"/>
              </a:rPr>
              <a:t>Routing &amp; Navigation</a:t>
            </a:r>
            <a:endParaRPr b="1" i="0" sz="1800" u="none" cap="none" strike="noStrike">
              <a:solidFill>
                <a:srgbClr val="4D4E53"/>
              </a:solidFill>
              <a:highlight>
                <a:srgbClr val="FFFFFF"/>
              </a:highlight>
              <a:latin typeface="Calibri"/>
              <a:ea typeface="Calibri"/>
              <a:cs typeface="Calibri"/>
              <a:sym typeface="Calibri"/>
            </a:endParaRPr>
          </a:p>
          <a:p>
            <a:pPr indent="0" lvl="0" marL="0" marR="0" rtl="0" algn="l">
              <a:lnSpc>
                <a:spcPct val="100000"/>
              </a:lnSpc>
              <a:spcBef>
                <a:spcPts val="0"/>
              </a:spcBef>
              <a:spcAft>
                <a:spcPts val="0"/>
              </a:spcAft>
              <a:buClr>
                <a:schemeClr val="dk1"/>
              </a:buClr>
              <a:buSzPts val="1400"/>
              <a:buFont typeface="Arial"/>
              <a:buNone/>
            </a:pPr>
            <a:r>
              <a:t/>
            </a:r>
            <a:endParaRPr b="1" i="0" sz="1600" u="none" cap="none" strike="noStrike">
              <a:solidFill>
                <a:srgbClr val="4D4E53"/>
              </a:solidFill>
              <a:highlight>
                <a:srgbClr val="FFFFFF"/>
              </a:highlight>
              <a:latin typeface="Calibri"/>
              <a:ea typeface="Calibri"/>
              <a:cs typeface="Calibri"/>
              <a:sym typeface="Calibri"/>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A router has no routes until you configure it.</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Most routing applications should add a </a:t>
            </a:r>
            <a:r>
              <a:rPr b="1" lang="en-GB" sz="1600">
                <a:solidFill>
                  <a:schemeClr val="dk1"/>
                </a:solidFill>
                <a:latin typeface="Roboto Mono"/>
                <a:ea typeface="Roboto Mono"/>
                <a:cs typeface="Roboto Mono"/>
                <a:sym typeface="Roboto Mono"/>
              </a:rPr>
              <a:t>&lt;base&gt;</a:t>
            </a:r>
            <a:r>
              <a:rPr lang="en-GB" sz="1600">
                <a:solidFill>
                  <a:schemeClr val="dk1"/>
                </a:solidFill>
                <a:latin typeface="Comfortaa"/>
                <a:ea typeface="Comfortaa"/>
                <a:cs typeface="Comfortaa"/>
                <a:sym typeface="Comfortaa"/>
              </a:rPr>
              <a:t> element to the index.html as the first child in the &lt;head&gt; tag to tell the router how to compose navigation URLs.</a:t>
            </a:r>
            <a:endParaRPr sz="1600">
              <a:solidFill>
                <a:schemeClr val="dk1"/>
              </a:solidFill>
            </a:endParaRPr>
          </a:p>
          <a:p>
            <a:pPr indent="-329859" lvl="1" marL="9144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Ex: </a:t>
            </a:r>
            <a:r>
              <a:rPr lang="en-GB" sz="1600">
                <a:solidFill>
                  <a:schemeClr val="dk1"/>
                </a:solidFill>
                <a:latin typeface="Roboto Mono"/>
                <a:ea typeface="Roboto Mono"/>
                <a:cs typeface="Roboto Mono"/>
                <a:sym typeface="Roboto Mono"/>
              </a:rPr>
              <a:t>&lt;base href="/"&gt;</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Import RouterModule from router module.</a:t>
            </a:r>
            <a:endParaRPr sz="1600">
              <a:solidFill>
                <a:schemeClr val="dk1"/>
              </a:solidFill>
            </a:endParaRPr>
          </a:p>
          <a:p>
            <a:pPr indent="-329859" lvl="1" marL="9144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Ex: </a:t>
            </a:r>
            <a:r>
              <a:rPr lang="en-GB" sz="1600">
                <a:solidFill>
                  <a:schemeClr val="dk1"/>
                </a:solidFill>
                <a:latin typeface="Roboto Mono"/>
                <a:ea typeface="Roboto Mono"/>
                <a:cs typeface="Roboto Mono"/>
                <a:sym typeface="Roboto Mono"/>
              </a:rPr>
              <a:t>import { RouterModule, Routes } from '@angular/router';</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Each Route maps a URL path to a component.</a:t>
            </a:r>
            <a:endParaRPr sz="1600">
              <a:solidFill>
                <a:srgbClr val="4D4E53"/>
              </a:solidFill>
              <a:highlight>
                <a:srgbClr val="FFFFFF"/>
              </a:highlight>
              <a:latin typeface="Calibri"/>
              <a:ea typeface="Calibri"/>
              <a:cs typeface="Calibri"/>
              <a:sym typeface="Calibri"/>
            </a:endParaRPr>
          </a:p>
          <a:p>
            <a:pPr indent="0" lvl="0" marL="0" marR="0" rtl="0" algn="l">
              <a:lnSpc>
                <a:spcPct val="100000"/>
              </a:lnSpc>
              <a:spcBef>
                <a:spcPts val="0"/>
              </a:spcBef>
              <a:spcAft>
                <a:spcPts val="0"/>
              </a:spcAft>
              <a:buClr>
                <a:srgbClr val="4D4E53"/>
              </a:buClr>
              <a:buSzPts val="1200"/>
              <a:buFont typeface="Arial"/>
              <a:buNone/>
            </a:pPr>
            <a:r>
              <a:t/>
            </a:r>
            <a:endParaRPr sz="1800">
              <a:solidFill>
                <a:srgbClr val="4D4E53"/>
              </a:solidFill>
              <a:highlight>
                <a:srgbClr val="FAFBFC"/>
              </a:highlight>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4D4E53"/>
              </a:solidFill>
              <a:highlight>
                <a:srgbClr val="FFFFFF"/>
              </a:highlight>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Consolas"/>
              <a:buNone/>
            </a:pPr>
            <a:r>
              <a:t/>
            </a:r>
            <a:endParaRPr b="0" i="0" sz="1800" u="none" cap="none" strike="noStrike">
              <a:solidFill>
                <a:srgbClr val="4D4E53"/>
              </a:solidFill>
              <a:highlight>
                <a:srgbClr val="FAFBFC"/>
              </a:highlight>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200"/>
              <a:buFont typeface="Arial"/>
              <a:buNone/>
            </a:pPr>
            <a:r>
              <a:t/>
            </a:r>
            <a:endParaRPr b="1" i="0" sz="1800" u="none" cap="none" strike="noStrike">
              <a:solidFill>
                <a:srgbClr val="4D4E53"/>
              </a:solidFill>
              <a:highlight>
                <a:srgbClr val="FFFFFF"/>
              </a:highlight>
              <a:latin typeface="Calibri"/>
              <a:ea typeface="Calibri"/>
              <a:cs typeface="Calibri"/>
              <a:sym typeface="Calibri"/>
            </a:endParaRPr>
          </a:p>
        </p:txBody>
      </p:sp>
      <p:pic>
        <p:nvPicPr>
          <p:cNvPr id="569" name="Google Shape;569;p59"/>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570" name="Google Shape;570;p59"/>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Literals</a:t>
            </a:r>
            <a:endParaRPr b="0" i="0" sz="2665" u="none" cap="none" strike="noStrike">
              <a:solidFill>
                <a:schemeClr val="lt1"/>
              </a:solidFill>
              <a:latin typeface="Montserrat Medium"/>
              <a:ea typeface="Montserrat Medium"/>
              <a:cs typeface="Montserrat Medium"/>
              <a:sym typeface="Montserrat Medium"/>
            </a:endParaRPr>
          </a:p>
        </p:txBody>
      </p:sp>
      <p:pic>
        <p:nvPicPr>
          <p:cNvPr id="571" name="Google Shape;571;p59"/>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0"/>
          <p:cNvSpPr txBox="1"/>
          <p:nvPr/>
        </p:nvSpPr>
        <p:spPr>
          <a:xfrm>
            <a:off x="2270600" y="949250"/>
            <a:ext cx="7943100" cy="556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1500"/>
              </a:spcBef>
              <a:spcAft>
                <a:spcPts val="0"/>
              </a:spcAft>
              <a:buClr>
                <a:srgbClr val="000000"/>
              </a:buClr>
              <a:buSzPts val="1400"/>
              <a:buFont typeface="Arial"/>
              <a:buNone/>
            </a:pPr>
            <a:r>
              <a:rPr lang="en-GB" sz="1800">
                <a:solidFill>
                  <a:schemeClr val="dk1"/>
                </a:solidFill>
                <a:latin typeface="Calibri"/>
                <a:ea typeface="Calibri"/>
                <a:cs typeface="Calibri"/>
                <a:sym typeface="Calibri"/>
              </a:rPr>
              <a:t>Routing and Naviagation </a:t>
            </a:r>
            <a:endParaRPr sz="1800">
              <a:solidFill>
                <a:schemeClr val="dk1"/>
              </a:solidFill>
              <a:latin typeface="Calibri"/>
              <a:ea typeface="Calibri"/>
              <a:cs typeface="Calibri"/>
              <a:sym typeface="Calibri"/>
            </a:endParaRPr>
          </a:p>
          <a:p>
            <a:pPr indent="0" lvl="0" marL="0" marR="0" rtl="0" algn="l">
              <a:lnSpc>
                <a:spcPct val="100000"/>
              </a:lnSpc>
              <a:spcBef>
                <a:spcPts val="1500"/>
              </a:spcBef>
              <a:spcAft>
                <a:spcPts val="0"/>
              </a:spcAft>
              <a:buClr>
                <a:srgbClr val="000000"/>
              </a:buClr>
              <a:buSzPts val="1400"/>
              <a:buFont typeface="Arial"/>
              <a:buNone/>
            </a:pPr>
            <a:r>
              <a:t/>
            </a:r>
            <a:endParaRPr sz="1600">
              <a:solidFill>
                <a:schemeClr val="dk1"/>
              </a:solidFill>
              <a:latin typeface="Calibri"/>
              <a:ea typeface="Calibri"/>
              <a:cs typeface="Calibri"/>
              <a:sym typeface="Calibri"/>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There are no leading slashes in the path.</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 router parses and builds the final URL for you, allowing you to use both relative and absolute paths when navigating between application views.</a:t>
            </a:r>
            <a:endParaRPr sz="1600">
              <a:solidFill>
                <a:schemeClr val="dk1"/>
              </a:solidFill>
            </a:endParaRPr>
          </a:p>
          <a:p>
            <a:pPr indent="-355419" lvl="0" marL="457200" rtl="0" algn="l">
              <a:lnSpc>
                <a:spcPct val="150000"/>
              </a:lnSpc>
              <a:spcBef>
                <a:spcPts val="0"/>
              </a:spcBef>
              <a:spcAft>
                <a:spcPts val="0"/>
              </a:spcAft>
              <a:buClr>
                <a:schemeClr val="dk1"/>
              </a:buClr>
              <a:buSzPts val="1600"/>
              <a:buFont typeface="Comfortaa"/>
              <a:buChar char="●"/>
            </a:pPr>
            <a:r>
              <a:rPr lang="en-GB" sz="1600">
                <a:solidFill>
                  <a:schemeClr val="dk1"/>
                </a:solidFill>
                <a:latin typeface="Comfortaa"/>
                <a:ea typeface="Comfortaa"/>
                <a:cs typeface="Comfortaa"/>
                <a:sym typeface="Comfortaa"/>
              </a:rPr>
              <a:t>The router uses a first-match wins strategy when matching routes, so more specific routes should be placed above less specific routes. Order of routes matters.</a:t>
            </a:r>
            <a:endParaRPr sz="1600">
              <a:solidFill>
                <a:schemeClr val="dk1"/>
              </a:solidFill>
              <a:latin typeface="Calibri"/>
              <a:ea typeface="Calibri"/>
              <a:cs typeface="Calibri"/>
              <a:sym typeface="Calibri"/>
            </a:endParaRPr>
          </a:p>
        </p:txBody>
      </p:sp>
      <p:pic>
        <p:nvPicPr>
          <p:cNvPr id="578" name="Google Shape;578;p60"/>
          <p:cNvPicPr preferRelativeResize="0"/>
          <p:nvPr/>
        </p:nvPicPr>
        <p:blipFill rotWithShape="1">
          <a:blip r:embed="rId3">
            <a:alphaModFix/>
          </a:blip>
          <a:srcRect b="82711" l="76377" r="0" t="3467"/>
          <a:stretch/>
        </p:blipFill>
        <p:spPr>
          <a:xfrm>
            <a:off x="9055101" y="206967"/>
            <a:ext cx="3136900" cy="952136"/>
          </a:xfrm>
          <a:prstGeom prst="rect">
            <a:avLst/>
          </a:prstGeom>
          <a:noFill/>
          <a:ln>
            <a:noFill/>
          </a:ln>
        </p:spPr>
      </p:pic>
      <p:sp>
        <p:nvSpPr>
          <p:cNvPr id="579" name="Google Shape;579;p60"/>
          <p:cNvSpPr txBox="1"/>
          <p:nvPr/>
        </p:nvSpPr>
        <p:spPr>
          <a:xfrm>
            <a:off x="9398000" y="351000"/>
            <a:ext cx="27768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500" u="none" cap="none" strike="noStrike">
                <a:solidFill>
                  <a:schemeClr val="lt1"/>
                </a:solidFill>
                <a:latin typeface="Montserrat Medium"/>
                <a:ea typeface="Montserrat Medium"/>
                <a:cs typeface="Montserrat Medium"/>
                <a:sym typeface="Montserrat Medium"/>
              </a:rPr>
              <a:t>Variable Scope</a:t>
            </a:r>
            <a:endParaRPr b="0" i="0" sz="2500" u="none" cap="none" strike="noStrike">
              <a:solidFill>
                <a:schemeClr val="lt1"/>
              </a:solidFill>
              <a:latin typeface="Montserrat Medium"/>
              <a:ea typeface="Montserrat Medium"/>
              <a:cs typeface="Montserrat Medium"/>
              <a:sym typeface="Montserrat Medium"/>
            </a:endParaRPr>
          </a:p>
        </p:txBody>
      </p:sp>
      <p:pic>
        <p:nvPicPr>
          <p:cNvPr id="580" name="Google Shape;580;p60"/>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61"/>
          <p:cNvSpPr txBox="1"/>
          <p:nvPr/>
        </p:nvSpPr>
        <p:spPr>
          <a:xfrm>
            <a:off x="2235895" y="1754360"/>
            <a:ext cx="7720500" cy="283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1000">
                <a:solidFill>
                  <a:srgbClr val="333333"/>
                </a:solidFill>
                <a:highlight>
                  <a:srgbClr val="FFFFFF"/>
                </a:highlight>
              </a:rPr>
              <a:t> </a:t>
            </a:r>
            <a:r>
              <a:rPr b="1" lang="en-GB" sz="1600">
                <a:solidFill>
                  <a:srgbClr val="333333"/>
                </a:solidFill>
                <a:highlight>
                  <a:srgbClr val="FFFFFF"/>
                </a:highlight>
              </a:rPr>
              <a:t>What is the decorator used for configuring your module class?</a:t>
            </a:r>
            <a:endParaRPr b="1" sz="1600">
              <a:solidFill>
                <a:srgbClr val="333333"/>
              </a:solidFill>
              <a:highlight>
                <a:srgbClr val="FFFFFF"/>
              </a:highlight>
            </a:endParaRPr>
          </a:p>
          <a:p>
            <a:pPr indent="-342900" lvl="0" marL="457200" marR="355600" rtl="0" algn="l">
              <a:lnSpc>
                <a:spcPct val="140000"/>
              </a:lnSpc>
              <a:spcBef>
                <a:spcPts val="1100"/>
              </a:spcBef>
              <a:spcAft>
                <a:spcPts val="0"/>
              </a:spcAft>
              <a:buClr>
                <a:srgbClr val="333333"/>
              </a:buClr>
              <a:buSzPts val="1800"/>
              <a:buChar char="●"/>
            </a:pPr>
            <a:r>
              <a:rPr lang="en-GB" sz="1800">
                <a:solidFill>
                  <a:srgbClr val="333333"/>
                </a:solidFill>
                <a:highlight>
                  <a:srgbClr val="E5EECC"/>
                </a:highlight>
              </a:rPr>
              <a:t>A - @NgModule</a:t>
            </a:r>
            <a:endParaRPr sz="1800">
              <a:solidFill>
                <a:srgbClr val="333333"/>
              </a:solidFill>
              <a:highlight>
                <a:srgbClr val="E5EECC"/>
              </a:highlight>
            </a:endParaRPr>
          </a:p>
          <a:p>
            <a:pPr indent="-342900" lvl="0" marL="457200" marR="355600" rtl="0" algn="l">
              <a:lnSpc>
                <a:spcPct val="140000"/>
              </a:lnSpc>
              <a:spcBef>
                <a:spcPts val="0"/>
              </a:spcBef>
              <a:spcAft>
                <a:spcPts val="0"/>
              </a:spcAft>
              <a:buClr>
                <a:srgbClr val="333333"/>
              </a:buClr>
              <a:buSzPts val="1800"/>
              <a:buChar char="●"/>
            </a:pPr>
            <a:r>
              <a:rPr lang="en-GB" sz="1800">
                <a:solidFill>
                  <a:srgbClr val="333333"/>
                </a:solidFill>
                <a:highlight>
                  <a:srgbClr val="FFFFFF"/>
                </a:highlight>
              </a:rPr>
              <a:t>B - @NgApp</a:t>
            </a:r>
            <a:endParaRPr sz="1600">
              <a:solidFill>
                <a:srgbClr val="333333"/>
              </a:solidFill>
              <a:highlight>
                <a:srgbClr val="FFFFFF"/>
              </a:highlight>
            </a:endParaRPr>
          </a:p>
          <a:p>
            <a:pPr indent="-342900" lvl="0" marL="457200" marR="355600" rtl="0" algn="l">
              <a:lnSpc>
                <a:spcPct val="140000"/>
              </a:lnSpc>
              <a:spcBef>
                <a:spcPts val="0"/>
              </a:spcBef>
              <a:spcAft>
                <a:spcPts val="0"/>
              </a:spcAft>
              <a:buClr>
                <a:srgbClr val="333333"/>
              </a:buClr>
              <a:buSzPts val="1800"/>
              <a:buChar char="●"/>
            </a:pPr>
            <a:r>
              <a:rPr lang="en-GB" sz="1800">
                <a:solidFill>
                  <a:srgbClr val="333333"/>
                </a:solidFill>
                <a:highlight>
                  <a:srgbClr val="FFFFFF"/>
                </a:highlight>
              </a:rPr>
              <a:t>C - Both</a:t>
            </a:r>
            <a:endParaRPr sz="1800">
              <a:solidFill>
                <a:srgbClr val="333333"/>
              </a:solidFill>
              <a:highlight>
                <a:srgbClr val="FFFFFF"/>
              </a:highlight>
            </a:endParaRPr>
          </a:p>
          <a:p>
            <a:pPr indent="-342900" lvl="0" marL="457200" marR="355600" rtl="0" algn="l">
              <a:lnSpc>
                <a:spcPct val="140000"/>
              </a:lnSpc>
              <a:spcBef>
                <a:spcPts val="0"/>
              </a:spcBef>
              <a:spcAft>
                <a:spcPts val="0"/>
              </a:spcAft>
              <a:buClr>
                <a:srgbClr val="333333"/>
              </a:buClr>
              <a:buSzPts val="1800"/>
              <a:buChar char="●"/>
            </a:pPr>
            <a:r>
              <a:rPr lang="en-GB" sz="1800">
                <a:solidFill>
                  <a:srgbClr val="333333"/>
                </a:solidFill>
                <a:highlight>
                  <a:srgbClr val="FFFFFF"/>
                </a:highlight>
              </a:rPr>
              <a:t>D - None of above</a:t>
            </a:r>
            <a:endParaRPr sz="1800">
              <a:solidFill>
                <a:srgbClr val="333333"/>
              </a:solidFill>
              <a:highlight>
                <a:srgbClr val="FFFFFF"/>
              </a:highlight>
            </a:endParaRPr>
          </a:p>
          <a:p>
            <a:pPr indent="0" lvl="0" marL="0" marR="0" rtl="0" algn="l">
              <a:lnSpc>
                <a:spcPct val="100000"/>
              </a:lnSpc>
              <a:spcBef>
                <a:spcPts val="1400"/>
              </a:spcBef>
              <a:spcAft>
                <a:spcPts val="0"/>
              </a:spcAft>
              <a:buNone/>
            </a:pPr>
            <a:r>
              <a:rPr b="1" lang="en-GB" sz="1600">
                <a:solidFill>
                  <a:srgbClr val="333333"/>
                </a:solidFill>
                <a:highlight>
                  <a:srgbClr val="FFFFFF"/>
                </a:highlight>
              </a:rPr>
              <a:t>What does AOT stand for?</a:t>
            </a:r>
            <a:endParaRPr b="1" sz="1600">
              <a:solidFill>
                <a:srgbClr val="333333"/>
              </a:solidFill>
              <a:highlight>
                <a:srgbClr val="FFFFFF"/>
              </a:highlight>
            </a:endParaRPr>
          </a:p>
          <a:p>
            <a:pPr indent="-330200" lvl="0" marL="457200" marR="355600" rtl="0" algn="l">
              <a:lnSpc>
                <a:spcPct val="140000"/>
              </a:lnSpc>
              <a:spcBef>
                <a:spcPts val="1100"/>
              </a:spcBef>
              <a:spcAft>
                <a:spcPts val="0"/>
              </a:spcAft>
              <a:buClr>
                <a:srgbClr val="333333"/>
              </a:buClr>
              <a:buSzPts val="1600"/>
              <a:buChar char="●"/>
            </a:pPr>
            <a:r>
              <a:rPr lang="en-GB" sz="1600">
                <a:solidFill>
                  <a:srgbClr val="333333"/>
                </a:solidFill>
                <a:highlight>
                  <a:srgbClr val="FFFFFF"/>
                </a:highlight>
              </a:rPr>
              <a:t>A - ahead-of-time compilation</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B - Angular Object Templates</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C - Both</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D - None of above</a:t>
            </a:r>
            <a:endParaRPr sz="1600">
              <a:solidFill>
                <a:srgbClr val="333333"/>
              </a:solidFill>
              <a:highlight>
                <a:srgbClr val="FFFFFF"/>
              </a:highlight>
            </a:endParaRPr>
          </a:p>
          <a:p>
            <a:pPr indent="0" lvl="0" marL="0" marR="0" rtl="0" algn="l">
              <a:lnSpc>
                <a:spcPct val="100000"/>
              </a:lnSpc>
              <a:spcBef>
                <a:spcPts val="1400"/>
              </a:spcBef>
              <a:spcAft>
                <a:spcPts val="0"/>
              </a:spcAft>
              <a:buClr>
                <a:srgbClr val="000000"/>
              </a:buClr>
              <a:buSzPts val="1400"/>
              <a:buFont typeface="Arial"/>
              <a:buNone/>
            </a:pPr>
            <a:r>
              <a:t/>
            </a:r>
            <a:endParaRPr b="1"/>
          </a:p>
        </p:txBody>
      </p:sp>
      <p:pic>
        <p:nvPicPr>
          <p:cNvPr id="587" name="Google Shape;587;p61"/>
          <p:cNvPicPr preferRelativeResize="0"/>
          <p:nvPr/>
        </p:nvPicPr>
        <p:blipFill rotWithShape="1">
          <a:blip r:embed="rId3">
            <a:alphaModFix/>
          </a:blip>
          <a:srcRect b="82711" l="76377" r="0" t="3467"/>
          <a:stretch/>
        </p:blipFill>
        <p:spPr>
          <a:xfrm>
            <a:off x="8616950" y="207010"/>
            <a:ext cx="3575050" cy="951866"/>
          </a:xfrm>
          <a:prstGeom prst="rect">
            <a:avLst/>
          </a:prstGeom>
          <a:noFill/>
          <a:ln>
            <a:noFill/>
          </a:ln>
        </p:spPr>
      </p:pic>
      <p:sp>
        <p:nvSpPr>
          <p:cNvPr id="588" name="Google Shape;588;p61"/>
          <p:cNvSpPr txBox="1"/>
          <p:nvPr/>
        </p:nvSpPr>
        <p:spPr>
          <a:xfrm>
            <a:off x="7747000" y="351000"/>
            <a:ext cx="4428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QUIZ</a:t>
            </a:r>
            <a:endParaRPr b="0" i="0" sz="2800" u="none" cap="none" strike="noStrike">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b="0" i="0" sz="2665" u="none" cap="none" strike="noStrike">
              <a:solidFill>
                <a:schemeClr val="lt1"/>
              </a:solidFill>
              <a:latin typeface="Montserrat Medium"/>
              <a:ea typeface="Montserrat Medium"/>
              <a:cs typeface="Montserrat Medium"/>
              <a:sym typeface="Montserrat Medium"/>
            </a:endParaRPr>
          </a:p>
        </p:txBody>
      </p:sp>
      <p:pic>
        <p:nvPicPr>
          <p:cNvPr id="589" name="Google Shape;589;p61"/>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62"/>
          <p:cNvSpPr txBox="1"/>
          <p:nvPr/>
        </p:nvSpPr>
        <p:spPr>
          <a:xfrm>
            <a:off x="2235895" y="1754360"/>
            <a:ext cx="7720500" cy="283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1600">
                <a:solidFill>
                  <a:srgbClr val="333333"/>
                </a:solidFill>
                <a:highlight>
                  <a:srgbClr val="FFFFFF"/>
                </a:highlight>
              </a:rPr>
              <a:t> </a:t>
            </a:r>
            <a:r>
              <a:rPr b="1" lang="en-GB" sz="1600">
                <a:solidFill>
                  <a:srgbClr val="333333"/>
                </a:solidFill>
                <a:highlight>
                  <a:srgbClr val="FFFFFF"/>
                </a:highlight>
              </a:rPr>
              <a:t>Which of the following is not a hook application life cycle?</a:t>
            </a:r>
            <a:endParaRPr b="1" sz="1600">
              <a:solidFill>
                <a:srgbClr val="333333"/>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b="1" sz="1600">
              <a:solidFill>
                <a:srgbClr val="333333"/>
              </a:solidFill>
              <a:highlight>
                <a:srgbClr val="FFFFFF"/>
              </a:highlight>
            </a:endParaRPr>
          </a:p>
          <a:p>
            <a:pPr indent="-101600" lvl="0" marL="0" marR="0" rtl="0" algn="l">
              <a:lnSpc>
                <a:spcPct val="100000"/>
              </a:lnSpc>
              <a:spcBef>
                <a:spcPts val="0"/>
              </a:spcBef>
              <a:spcAft>
                <a:spcPts val="0"/>
              </a:spcAft>
              <a:buClr>
                <a:srgbClr val="333333"/>
              </a:buClr>
              <a:buSzPts val="1600"/>
              <a:buChar char="●"/>
            </a:pPr>
            <a:r>
              <a:rPr lang="en-GB" sz="1600">
                <a:solidFill>
                  <a:srgbClr val="333333"/>
                </a:solidFill>
                <a:highlight>
                  <a:srgbClr val="FFFFFF"/>
                </a:highlight>
              </a:rPr>
              <a:t>        A - ngOnChanges</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B - ngViewStart</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C - ngOnInit</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D - None of above</a:t>
            </a:r>
            <a:endParaRPr sz="1600">
              <a:solidFill>
                <a:srgbClr val="333333"/>
              </a:solidFill>
              <a:highlight>
                <a:srgbClr val="FFFFFF"/>
              </a:highlight>
            </a:endParaRPr>
          </a:p>
          <a:p>
            <a:pPr indent="0" lvl="0" marL="0" marR="0" rtl="0" algn="l">
              <a:lnSpc>
                <a:spcPct val="100000"/>
              </a:lnSpc>
              <a:spcBef>
                <a:spcPts val="1400"/>
              </a:spcBef>
              <a:spcAft>
                <a:spcPts val="0"/>
              </a:spcAft>
              <a:buClr>
                <a:schemeClr val="dk1"/>
              </a:buClr>
              <a:buSzPts val="1100"/>
              <a:buFont typeface="Arial"/>
              <a:buNone/>
            </a:pPr>
            <a:r>
              <a:t/>
            </a:r>
            <a:endParaRPr b="1" sz="1600">
              <a:solidFill>
                <a:srgbClr val="333333"/>
              </a:solidFill>
              <a:highlight>
                <a:srgbClr val="FFFFFF"/>
              </a:highlight>
            </a:endParaRPr>
          </a:p>
          <a:p>
            <a:pPr indent="-228600" lvl="0" marL="457200" marR="355600" rtl="0" algn="l">
              <a:lnSpc>
                <a:spcPct val="140000"/>
              </a:lnSpc>
              <a:spcBef>
                <a:spcPts val="1100"/>
              </a:spcBef>
              <a:spcAft>
                <a:spcPts val="0"/>
              </a:spcAft>
              <a:buNone/>
            </a:pPr>
            <a:r>
              <a:rPr b="1" lang="en-GB" sz="1600">
                <a:solidFill>
                  <a:srgbClr val="333333"/>
                </a:solidFill>
                <a:highlight>
                  <a:srgbClr val="FFFFFF"/>
                </a:highlight>
              </a:rPr>
              <a:t>Router is part of which of the following module?</a:t>
            </a:r>
            <a:endParaRPr b="1" sz="1600">
              <a:solidFill>
                <a:srgbClr val="333333"/>
              </a:solidFill>
              <a:highlight>
                <a:srgbClr val="FFFFFF"/>
              </a:highlight>
            </a:endParaRPr>
          </a:p>
          <a:p>
            <a:pPr indent="-330200" lvl="0" marL="457200" marR="355600" rtl="0" algn="l">
              <a:lnSpc>
                <a:spcPct val="140000"/>
              </a:lnSpc>
              <a:spcBef>
                <a:spcPts val="1400"/>
              </a:spcBef>
              <a:spcAft>
                <a:spcPts val="0"/>
              </a:spcAft>
              <a:buClr>
                <a:srgbClr val="333333"/>
              </a:buClr>
              <a:buSzPts val="1600"/>
              <a:buChar char="●"/>
            </a:pPr>
            <a:r>
              <a:rPr lang="en-GB" sz="1600">
                <a:solidFill>
                  <a:srgbClr val="333333"/>
                </a:solidFill>
                <a:highlight>
                  <a:srgbClr val="FFFFFF"/>
                </a:highlight>
              </a:rPr>
              <a:t>A - @angular/core</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B - @angular/router</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C - Both</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D - None of above</a:t>
            </a:r>
            <a:endParaRPr sz="1600">
              <a:solidFill>
                <a:srgbClr val="333333"/>
              </a:solidFill>
              <a:highlight>
                <a:srgbClr val="FFFFFF"/>
              </a:highlight>
            </a:endParaRPr>
          </a:p>
          <a:p>
            <a:pPr indent="0" lvl="0" marL="0" marR="0" rtl="0" algn="l">
              <a:lnSpc>
                <a:spcPct val="100000"/>
              </a:lnSpc>
              <a:spcBef>
                <a:spcPts val="1400"/>
              </a:spcBef>
              <a:spcAft>
                <a:spcPts val="0"/>
              </a:spcAft>
              <a:buClr>
                <a:srgbClr val="000000"/>
              </a:buClr>
              <a:buSzPts val="1400"/>
              <a:buFont typeface="Arial"/>
              <a:buNone/>
            </a:pPr>
            <a:r>
              <a:t/>
            </a:r>
            <a:endParaRPr b="1"/>
          </a:p>
        </p:txBody>
      </p:sp>
      <p:pic>
        <p:nvPicPr>
          <p:cNvPr id="596" name="Google Shape;596;p62"/>
          <p:cNvPicPr preferRelativeResize="0"/>
          <p:nvPr/>
        </p:nvPicPr>
        <p:blipFill rotWithShape="1">
          <a:blip r:embed="rId3">
            <a:alphaModFix/>
          </a:blip>
          <a:srcRect b="82711" l="76377" r="0" t="3467"/>
          <a:stretch/>
        </p:blipFill>
        <p:spPr>
          <a:xfrm>
            <a:off x="8616950" y="207010"/>
            <a:ext cx="3575050" cy="951866"/>
          </a:xfrm>
          <a:prstGeom prst="rect">
            <a:avLst/>
          </a:prstGeom>
          <a:noFill/>
          <a:ln>
            <a:noFill/>
          </a:ln>
        </p:spPr>
      </p:pic>
      <p:sp>
        <p:nvSpPr>
          <p:cNvPr id="597" name="Google Shape;597;p62"/>
          <p:cNvSpPr txBox="1"/>
          <p:nvPr/>
        </p:nvSpPr>
        <p:spPr>
          <a:xfrm>
            <a:off x="7747000" y="351000"/>
            <a:ext cx="4428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QUIZ</a:t>
            </a:r>
            <a:endParaRPr b="0" i="0" sz="2800" u="none" cap="none" strike="noStrike">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b="0" i="0" sz="2665" u="none" cap="none" strike="noStrike">
              <a:solidFill>
                <a:schemeClr val="lt1"/>
              </a:solidFill>
              <a:latin typeface="Montserrat Medium"/>
              <a:ea typeface="Montserrat Medium"/>
              <a:cs typeface="Montserrat Medium"/>
              <a:sym typeface="Montserrat Medium"/>
            </a:endParaRPr>
          </a:p>
        </p:txBody>
      </p:sp>
      <p:pic>
        <p:nvPicPr>
          <p:cNvPr id="598" name="Google Shape;598;p62"/>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2" name="Shape 132"/>
        <p:cNvGrpSpPr/>
        <p:nvPr/>
      </p:nvGrpSpPr>
      <p:grpSpPr>
        <a:xfrm>
          <a:off x="0" y="0"/>
          <a:ext cx="0" cy="0"/>
          <a:chOff x="0" y="0"/>
          <a:chExt cx="0" cy="0"/>
        </a:xfrm>
      </p:grpSpPr>
      <p:pic>
        <p:nvPicPr>
          <p:cNvPr id="133" name="Google Shape;133;p18"/>
          <p:cNvPicPr preferRelativeResize="0"/>
          <p:nvPr/>
        </p:nvPicPr>
        <p:blipFill rotWithShape="1">
          <a:blip r:embed="rId3">
            <a:alphaModFix/>
          </a:blip>
          <a:srcRect b="3820" l="65755" r="0" t="19315"/>
          <a:stretch/>
        </p:blipFill>
        <p:spPr>
          <a:xfrm>
            <a:off x="8178799" y="1303136"/>
            <a:ext cx="3996131" cy="5275463"/>
          </a:xfrm>
          <a:prstGeom prst="rect">
            <a:avLst/>
          </a:prstGeom>
          <a:noFill/>
          <a:ln>
            <a:noFill/>
          </a:ln>
        </p:spPr>
      </p:pic>
      <p:grpSp>
        <p:nvGrpSpPr>
          <p:cNvPr id="134" name="Google Shape;134;p18"/>
          <p:cNvGrpSpPr/>
          <p:nvPr/>
        </p:nvGrpSpPr>
        <p:grpSpPr>
          <a:xfrm>
            <a:off x="2119077" y="1923936"/>
            <a:ext cx="2971825" cy="4117839"/>
            <a:chOff x="595075" y="1066684"/>
            <a:chExt cx="2971825" cy="4117839"/>
          </a:xfrm>
        </p:grpSpPr>
        <p:sp>
          <p:nvSpPr>
            <p:cNvPr id="135" name="Google Shape;135;p18"/>
            <p:cNvSpPr txBox="1"/>
            <p:nvPr/>
          </p:nvSpPr>
          <p:spPr>
            <a:xfrm>
              <a:off x="595075" y="1131215"/>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01</a:t>
              </a:r>
              <a:endParaRPr b="1" i="0" sz="1600" u="none" cap="none" strike="noStrike">
                <a:solidFill>
                  <a:srgbClr val="126CCD"/>
                </a:solidFill>
                <a:latin typeface="Arial"/>
                <a:ea typeface="Arial"/>
                <a:cs typeface="Arial"/>
                <a:sym typeface="Arial"/>
              </a:endParaRPr>
            </a:p>
          </p:txBody>
        </p:sp>
        <p:sp>
          <p:nvSpPr>
            <p:cNvPr id="136" name="Google Shape;136;p18"/>
            <p:cNvSpPr txBox="1"/>
            <p:nvPr/>
          </p:nvSpPr>
          <p:spPr>
            <a:xfrm>
              <a:off x="595075" y="1491516"/>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02</a:t>
              </a:r>
              <a:endParaRPr b="1" i="0" sz="1600" u="none" cap="none" strike="noStrike">
                <a:solidFill>
                  <a:srgbClr val="126CCD"/>
                </a:solidFill>
                <a:latin typeface="Arial"/>
                <a:ea typeface="Arial"/>
                <a:cs typeface="Arial"/>
                <a:sym typeface="Arial"/>
              </a:endParaRPr>
            </a:p>
          </p:txBody>
        </p:sp>
        <p:sp>
          <p:nvSpPr>
            <p:cNvPr id="137" name="Google Shape;137;p18"/>
            <p:cNvSpPr txBox="1"/>
            <p:nvPr/>
          </p:nvSpPr>
          <p:spPr>
            <a:xfrm>
              <a:off x="595075" y="1841467"/>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03</a:t>
              </a:r>
              <a:endParaRPr b="1" i="0" sz="1600" u="none" cap="none" strike="noStrike">
                <a:solidFill>
                  <a:srgbClr val="126CCD"/>
                </a:solidFill>
                <a:latin typeface="Arial"/>
                <a:ea typeface="Arial"/>
                <a:cs typeface="Arial"/>
                <a:sym typeface="Arial"/>
              </a:endParaRPr>
            </a:p>
          </p:txBody>
        </p:sp>
        <p:sp>
          <p:nvSpPr>
            <p:cNvPr id="138" name="Google Shape;138;p18"/>
            <p:cNvSpPr txBox="1"/>
            <p:nvPr/>
          </p:nvSpPr>
          <p:spPr>
            <a:xfrm>
              <a:off x="595075" y="2222467"/>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04</a:t>
              </a:r>
              <a:endParaRPr b="1" i="0" sz="1600" u="none" cap="none" strike="noStrike">
                <a:solidFill>
                  <a:srgbClr val="126CCD"/>
                </a:solidFill>
                <a:latin typeface="Arial"/>
                <a:ea typeface="Arial"/>
                <a:cs typeface="Arial"/>
                <a:sym typeface="Arial"/>
              </a:endParaRPr>
            </a:p>
          </p:txBody>
        </p:sp>
        <p:sp>
          <p:nvSpPr>
            <p:cNvPr id="139" name="Google Shape;139;p18"/>
            <p:cNvSpPr txBox="1"/>
            <p:nvPr/>
          </p:nvSpPr>
          <p:spPr>
            <a:xfrm>
              <a:off x="595075" y="2603467"/>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05</a:t>
              </a:r>
              <a:endParaRPr b="1" i="0" sz="1600" u="none" cap="none" strike="noStrike">
                <a:solidFill>
                  <a:srgbClr val="126CCD"/>
                </a:solidFill>
                <a:latin typeface="Arial"/>
                <a:ea typeface="Arial"/>
                <a:cs typeface="Arial"/>
                <a:sym typeface="Arial"/>
              </a:endParaRPr>
            </a:p>
          </p:txBody>
        </p:sp>
        <p:sp>
          <p:nvSpPr>
            <p:cNvPr id="140" name="Google Shape;140;p18"/>
            <p:cNvSpPr txBox="1"/>
            <p:nvPr/>
          </p:nvSpPr>
          <p:spPr>
            <a:xfrm>
              <a:off x="595075" y="2974118"/>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06</a:t>
              </a:r>
              <a:endParaRPr b="1" i="0" sz="1600" u="none" cap="none" strike="noStrike">
                <a:solidFill>
                  <a:srgbClr val="126CCD"/>
                </a:solidFill>
                <a:latin typeface="Arial"/>
                <a:ea typeface="Arial"/>
                <a:cs typeface="Arial"/>
                <a:sym typeface="Arial"/>
              </a:endParaRPr>
            </a:p>
          </p:txBody>
        </p:sp>
        <p:sp>
          <p:nvSpPr>
            <p:cNvPr id="141" name="Google Shape;141;p18"/>
            <p:cNvSpPr txBox="1"/>
            <p:nvPr/>
          </p:nvSpPr>
          <p:spPr>
            <a:xfrm>
              <a:off x="595075" y="3344771"/>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07</a:t>
              </a:r>
              <a:endParaRPr b="1" i="0" sz="1600" u="none" cap="none" strike="noStrike">
                <a:solidFill>
                  <a:srgbClr val="126CCD"/>
                </a:solidFill>
                <a:latin typeface="Arial"/>
                <a:ea typeface="Arial"/>
                <a:cs typeface="Arial"/>
                <a:sym typeface="Arial"/>
              </a:endParaRPr>
            </a:p>
          </p:txBody>
        </p:sp>
        <p:sp>
          <p:nvSpPr>
            <p:cNvPr id="142" name="Google Shape;142;p18"/>
            <p:cNvSpPr txBox="1"/>
            <p:nvPr/>
          </p:nvSpPr>
          <p:spPr>
            <a:xfrm>
              <a:off x="595075" y="3705073"/>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08</a:t>
              </a:r>
              <a:endParaRPr b="1" i="0" sz="1600" u="none" cap="none" strike="noStrike">
                <a:solidFill>
                  <a:srgbClr val="126CCD"/>
                </a:solidFill>
                <a:latin typeface="Arial"/>
                <a:ea typeface="Arial"/>
                <a:cs typeface="Arial"/>
                <a:sym typeface="Arial"/>
              </a:endParaRPr>
            </a:p>
          </p:txBody>
        </p:sp>
        <p:sp>
          <p:nvSpPr>
            <p:cNvPr id="143" name="Google Shape;143;p18"/>
            <p:cNvSpPr txBox="1"/>
            <p:nvPr/>
          </p:nvSpPr>
          <p:spPr>
            <a:xfrm>
              <a:off x="595075" y="4075723"/>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400"/>
                <a:buFont typeface="Arial"/>
                <a:buNone/>
              </a:pPr>
              <a:r>
                <a:rPr b="1" i="0" lang="en-GB" sz="1600" u="none" cap="none" strike="noStrike">
                  <a:solidFill>
                    <a:srgbClr val="126CCD"/>
                  </a:solidFill>
                  <a:latin typeface="Arial"/>
                  <a:ea typeface="Arial"/>
                  <a:cs typeface="Arial"/>
                  <a:sym typeface="Arial"/>
                </a:rPr>
                <a:t>09</a:t>
              </a:r>
              <a:endParaRPr b="1" i="0" sz="1600" u="none" cap="none" strike="noStrike">
                <a:solidFill>
                  <a:srgbClr val="126CCD"/>
                </a:solidFill>
                <a:latin typeface="Arial"/>
                <a:ea typeface="Arial"/>
                <a:cs typeface="Arial"/>
                <a:sym typeface="Arial"/>
              </a:endParaRPr>
            </a:p>
          </p:txBody>
        </p:sp>
        <p:sp>
          <p:nvSpPr>
            <p:cNvPr id="144" name="Google Shape;144;p18"/>
            <p:cNvSpPr txBox="1"/>
            <p:nvPr/>
          </p:nvSpPr>
          <p:spPr>
            <a:xfrm>
              <a:off x="595075" y="4456723"/>
              <a:ext cx="783900" cy="72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126CCD"/>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8"/>
            <p:cNvSpPr/>
            <p:nvPr/>
          </p:nvSpPr>
          <p:spPr>
            <a:xfrm>
              <a:off x="955025" y="1227775"/>
              <a:ext cx="81600" cy="245400"/>
            </a:xfrm>
            <a:prstGeom prst="rect">
              <a:avLst/>
            </a:prstGeom>
            <a:solidFill>
              <a:srgbClr val="126C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8"/>
            <p:cNvSpPr/>
            <p:nvPr/>
          </p:nvSpPr>
          <p:spPr>
            <a:xfrm>
              <a:off x="955025" y="1586545"/>
              <a:ext cx="81600" cy="245400"/>
            </a:xfrm>
            <a:prstGeom prst="rect">
              <a:avLst/>
            </a:prstGeom>
            <a:solidFill>
              <a:srgbClr val="019D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8"/>
            <p:cNvSpPr/>
            <p:nvPr/>
          </p:nvSpPr>
          <p:spPr>
            <a:xfrm>
              <a:off x="955025" y="1948899"/>
              <a:ext cx="81600" cy="245400"/>
            </a:xfrm>
            <a:prstGeom prst="rect">
              <a:avLst/>
            </a:prstGeom>
            <a:solidFill>
              <a:srgbClr val="0BD0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BD0D9"/>
                </a:solidFill>
                <a:latin typeface="Arial"/>
                <a:ea typeface="Arial"/>
                <a:cs typeface="Arial"/>
                <a:sym typeface="Arial"/>
              </a:endParaRPr>
            </a:p>
          </p:txBody>
        </p:sp>
        <p:sp>
          <p:nvSpPr>
            <p:cNvPr id="148" name="Google Shape;148;p18"/>
            <p:cNvSpPr/>
            <p:nvPr/>
          </p:nvSpPr>
          <p:spPr>
            <a:xfrm>
              <a:off x="955025" y="2320002"/>
              <a:ext cx="81600" cy="245400"/>
            </a:xfrm>
            <a:prstGeom prst="rect">
              <a:avLst/>
            </a:prstGeom>
            <a:solidFill>
              <a:srgbClr val="10CF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8"/>
            <p:cNvSpPr/>
            <p:nvPr/>
          </p:nvSpPr>
          <p:spPr>
            <a:xfrm>
              <a:off x="955025" y="2696184"/>
              <a:ext cx="81600" cy="245400"/>
            </a:xfrm>
            <a:prstGeom prst="rect">
              <a:avLst/>
            </a:prstGeom>
            <a:solidFill>
              <a:srgbClr val="7CCB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8"/>
            <p:cNvSpPr/>
            <p:nvPr/>
          </p:nvSpPr>
          <p:spPr>
            <a:xfrm>
              <a:off x="955025" y="3066322"/>
              <a:ext cx="81600" cy="245400"/>
            </a:xfrm>
            <a:prstGeom prst="rect">
              <a:avLst/>
            </a:prstGeom>
            <a:solidFill>
              <a:srgbClr val="A5C34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8"/>
            <p:cNvSpPr/>
            <p:nvPr/>
          </p:nvSpPr>
          <p:spPr>
            <a:xfrm>
              <a:off x="955025" y="3441532"/>
              <a:ext cx="81600" cy="245400"/>
            </a:xfrm>
            <a:prstGeom prst="rect">
              <a:avLst/>
            </a:prstGeom>
            <a:solidFill>
              <a:srgbClr val="A5C34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8"/>
            <p:cNvSpPr/>
            <p:nvPr/>
          </p:nvSpPr>
          <p:spPr>
            <a:xfrm>
              <a:off x="955025" y="3800662"/>
              <a:ext cx="81600" cy="245400"/>
            </a:xfrm>
            <a:prstGeom prst="rect">
              <a:avLst/>
            </a:prstGeom>
            <a:solidFill>
              <a:srgbClr val="7CCB6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8"/>
            <p:cNvSpPr/>
            <p:nvPr/>
          </p:nvSpPr>
          <p:spPr>
            <a:xfrm>
              <a:off x="955025" y="4170798"/>
              <a:ext cx="81600" cy="245400"/>
            </a:xfrm>
            <a:prstGeom prst="rect">
              <a:avLst/>
            </a:prstGeom>
            <a:solidFill>
              <a:srgbClr val="A5C34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8"/>
            <p:cNvSpPr txBox="1"/>
            <p:nvPr/>
          </p:nvSpPr>
          <p:spPr>
            <a:xfrm>
              <a:off x="1097000" y="1066684"/>
              <a:ext cx="2469900" cy="37971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Directive</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Component Interaction</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i="0" lang="en-GB" sz="1600" u="none" cap="none" strike="noStrike">
                  <a:solidFill>
                    <a:srgbClr val="25445F"/>
                  </a:solidFill>
                  <a:latin typeface="Roboto"/>
                  <a:ea typeface="Roboto"/>
                  <a:cs typeface="Roboto"/>
                  <a:sym typeface="Roboto"/>
                </a:rPr>
                <a:t>Event Binding</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Property Binding</a:t>
              </a:r>
              <a:endParaRPr b="1" sz="1600">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Pipes</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Observable</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Rxjs</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DI</a:t>
              </a:r>
              <a:endParaRPr b="1" i="0" sz="1600" u="none" cap="none" strike="noStrike">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Http Client</a:t>
              </a:r>
              <a:endParaRPr b="1" sz="1600">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lang="en-GB" sz="1600">
                  <a:solidFill>
                    <a:srgbClr val="25445F"/>
                  </a:solidFill>
                  <a:latin typeface="Roboto"/>
                  <a:ea typeface="Roboto"/>
                  <a:cs typeface="Roboto"/>
                  <a:sym typeface="Roboto"/>
                </a:rPr>
                <a:t>Routing and Navigation</a:t>
              </a:r>
              <a:endParaRPr b="1" sz="1600">
                <a:solidFill>
                  <a:srgbClr val="25445F"/>
                </a:solidFill>
                <a:latin typeface="Roboto"/>
                <a:ea typeface="Roboto"/>
                <a:cs typeface="Roboto"/>
                <a:sym typeface="Roboto"/>
              </a:endParaRPr>
            </a:p>
            <a:p>
              <a:pPr indent="0" lvl="0" marL="0" marR="0" rtl="0" algn="l">
                <a:lnSpc>
                  <a:spcPct val="150000"/>
                </a:lnSpc>
                <a:spcBef>
                  <a:spcPts val="0"/>
                </a:spcBef>
                <a:spcAft>
                  <a:spcPts val="0"/>
                </a:spcAft>
                <a:buClr>
                  <a:srgbClr val="25445F"/>
                </a:buClr>
                <a:buSzPts val="400"/>
                <a:buFont typeface="Roboto"/>
                <a:buNone/>
              </a:pPr>
              <a:r>
                <a:rPr b="1" i="0" lang="en-GB" sz="1600" u="none" cap="none" strike="noStrike">
                  <a:solidFill>
                    <a:srgbClr val="25445F"/>
                  </a:solidFill>
                  <a:latin typeface="Roboto"/>
                  <a:ea typeface="Roboto"/>
                  <a:cs typeface="Roboto"/>
                  <a:sym typeface="Roboto"/>
                </a:rPr>
                <a:t>Questions</a:t>
              </a:r>
              <a:endParaRPr b="0" i="0" sz="1400" u="none" cap="none" strike="noStrike">
                <a:solidFill>
                  <a:srgbClr val="000000"/>
                </a:solidFill>
                <a:latin typeface="Arial"/>
                <a:ea typeface="Arial"/>
                <a:cs typeface="Arial"/>
                <a:sym typeface="Arial"/>
              </a:endParaRPr>
            </a:p>
          </p:txBody>
        </p:sp>
      </p:grpSp>
      <p:pic>
        <p:nvPicPr>
          <p:cNvPr id="155" name="Google Shape;155;p18"/>
          <p:cNvPicPr preferRelativeResize="0"/>
          <p:nvPr/>
        </p:nvPicPr>
        <p:blipFill rotWithShape="1">
          <a:blip r:embed="rId4">
            <a:alphaModFix/>
          </a:blip>
          <a:srcRect b="82711" l="76377" r="0" t="3467"/>
          <a:stretch/>
        </p:blipFill>
        <p:spPr>
          <a:xfrm>
            <a:off x="9355567" y="206967"/>
            <a:ext cx="2836431" cy="952136"/>
          </a:xfrm>
          <a:prstGeom prst="rect">
            <a:avLst/>
          </a:prstGeom>
          <a:noFill/>
          <a:ln>
            <a:noFill/>
          </a:ln>
        </p:spPr>
      </p:pic>
      <p:sp>
        <p:nvSpPr>
          <p:cNvPr id="156" name="Google Shape;156;p18"/>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Agenda</a:t>
            </a:r>
            <a:endParaRPr b="0" i="0" sz="2665" u="none" cap="none" strike="noStrike">
              <a:solidFill>
                <a:schemeClr val="lt1"/>
              </a:solidFill>
              <a:latin typeface="Montserrat Medium"/>
              <a:ea typeface="Montserrat Medium"/>
              <a:cs typeface="Montserrat Medium"/>
              <a:sym typeface="Montserrat Medium"/>
            </a:endParaRPr>
          </a:p>
        </p:txBody>
      </p:sp>
      <p:pic>
        <p:nvPicPr>
          <p:cNvPr id="157" name="Google Shape;157;p18"/>
          <p:cNvPicPr preferRelativeResize="0"/>
          <p:nvPr/>
        </p:nvPicPr>
        <p:blipFill rotWithShape="1">
          <a:blip r:embed="rId5">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63"/>
          <p:cNvSpPr txBox="1"/>
          <p:nvPr/>
        </p:nvSpPr>
        <p:spPr>
          <a:xfrm>
            <a:off x="2235895" y="1754360"/>
            <a:ext cx="7720500" cy="283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1600">
                <a:solidFill>
                  <a:srgbClr val="333333"/>
                </a:solidFill>
                <a:highlight>
                  <a:srgbClr val="FFFFFF"/>
                </a:highlight>
              </a:rPr>
              <a:t> </a:t>
            </a:r>
            <a:r>
              <a:rPr b="1" lang="en-GB" sz="1600">
                <a:solidFill>
                  <a:srgbClr val="333333"/>
                </a:solidFill>
                <a:highlight>
                  <a:srgbClr val="FFFFFF"/>
                </a:highlight>
              </a:rPr>
              <a:t> What is .subscribe?</a:t>
            </a:r>
            <a:endParaRPr b="1" sz="1600">
              <a:solidFill>
                <a:srgbClr val="333333"/>
              </a:solidFill>
              <a:highlight>
                <a:srgbClr val="FFFFFF"/>
              </a:highlight>
            </a:endParaRPr>
          </a:p>
          <a:p>
            <a:pPr indent="-101600" lvl="0" marL="0" marR="0" rtl="0" algn="l">
              <a:lnSpc>
                <a:spcPct val="100000"/>
              </a:lnSpc>
              <a:spcBef>
                <a:spcPts val="0"/>
              </a:spcBef>
              <a:spcAft>
                <a:spcPts val="0"/>
              </a:spcAft>
              <a:buClr>
                <a:srgbClr val="333333"/>
              </a:buClr>
              <a:buSzPts val="1600"/>
              <a:buChar char="●"/>
            </a:pPr>
            <a:r>
              <a:rPr lang="en-GB" sz="1600">
                <a:solidFill>
                  <a:srgbClr val="333333"/>
                </a:solidFill>
                <a:highlight>
                  <a:srgbClr val="FFFFFF"/>
                </a:highlight>
              </a:rPr>
              <a:t>        A - Streams data in asynchronously</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B - Streams data in synchronously</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C-BOTH</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D - None of above</a:t>
            </a:r>
            <a:endParaRPr sz="1600">
              <a:solidFill>
                <a:srgbClr val="333333"/>
              </a:solidFill>
              <a:highlight>
                <a:srgbClr val="FFFFFF"/>
              </a:highlight>
            </a:endParaRPr>
          </a:p>
          <a:p>
            <a:pPr indent="0" lvl="0" marL="0" marR="0" rtl="0" algn="l">
              <a:lnSpc>
                <a:spcPct val="100000"/>
              </a:lnSpc>
              <a:spcBef>
                <a:spcPts val="1400"/>
              </a:spcBef>
              <a:spcAft>
                <a:spcPts val="0"/>
              </a:spcAft>
              <a:buClr>
                <a:schemeClr val="dk1"/>
              </a:buClr>
              <a:buSzPts val="1100"/>
              <a:buFont typeface="Arial"/>
              <a:buNone/>
            </a:pPr>
            <a:r>
              <a:t/>
            </a:r>
            <a:endParaRPr b="1" sz="1600">
              <a:solidFill>
                <a:srgbClr val="333333"/>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b="1" sz="1600">
              <a:solidFill>
                <a:srgbClr val="333333"/>
              </a:solidFill>
              <a:highlight>
                <a:srgbClr val="FFFFFF"/>
              </a:highlight>
            </a:endParaRPr>
          </a:p>
          <a:p>
            <a:pPr indent="-228600" lvl="0" marL="457200" marR="355600" rtl="0" algn="l">
              <a:lnSpc>
                <a:spcPct val="140000"/>
              </a:lnSpc>
              <a:spcBef>
                <a:spcPts val="1100"/>
              </a:spcBef>
              <a:spcAft>
                <a:spcPts val="0"/>
              </a:spcAft>
              <a:buNone/>
            </a:pPr>
            <a:r>
              <a:rPr b="1" lang="en-GB" sz="1600">
                <a:solidFill>
                  <a:srgbClr val="333333"/>
                </a:solidFill>
                <a:highlight>
                  <a:srgbClr val="FFFFFF"/>
                </a:highlight>
              </a:rPr>
              <a:t>Which one of the following is structural directive</a:t>
            </a:r>
            <a:r>
              <a:rPr b="1" lang="en-GB" sz="1600">
                <a:solidFill>
                  <a:srgbClr val="333333"/>
                </a:solidFill>
                <a:highlight>
                  <a:srgbClr val="FFFFFF"/>
                </a:highlight>
              </a:rPr>
              <a:t>?</a:t>
            </a:r>
            <a:endParaRPr b="1" sz="1600">
              <a:solidFill>
                <a:srgbClr val="333333"/>
              </a:solidFill>
              <a:highlight>
                <a:srgbClr val="FFFFFF"/>
              </a:highlight>
            </a:endParaRPr>
          </a:p>
          <a:p>
            <a:pPr indent="-330200" lvl="0" marL="457200" marR="355600" rtl="0" algn="l">
              <a:lnSpc>
                <a:spcPct val="140000"/>
              </a:lnSpc>
              <a:spcBef>
                <a:spcPts val="1400"/>
              </a:spcBef>
              <a:spcAft>
                <a:spcPts val="0"/>
              </a:spcAft>
              <a:buClr>
                <a:srgbClr val="333333"/>
              </a:buClr>
              <a:buSzPts val="1600"/>
              <a:buChar char="●"/>
            </a:pPr>
            <a:r>
              <a:rPr lang="en-GB" sz="1600">
                <a:solidFill>
                  <a:srgbClr val="333333"/>
                </a:solidFill>
                <a:highlight>
                  <a:srgbClr val="FFFFFF"/>
                </a:highlight>
              </a:rPr>
              <a:t>A - ngIf</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B -ngclass</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C - Both</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D - None of above</a:t>
            </a:r>
            <a:endParaRPr sz="1600">
              <a:solidFill>
                <a:srgbClr val="333333"/>
              </a:solidFill>
              <a:highlight>
                <a:srgbClr val="FFFFFF"/>
              </a:highlight>
            </a:endParaRPr>
          </a:p>
          <a:p>
            <a:pPr indent="0" lvl="0" marL="0" marR="0" rtl="0" algn="l">
              <a:lnSpc>
                <a:spcPct val="100000"/>
              </a:lnSpc>
              <a:spcBef>
                <a:spcPts val="1400"/>
              </a:spcBef>
              <a:spcAft>
                <a:spcPts val="0"/>
              </a:spcAft>
              <a:buClr>
                <a:srgbClr val="000000"/>
              </a:buClr>
              <a:buSzPts val="1400"/>
              <a:buFont typeface="Arial"/>
              <a:buNone/>
            </a:pPr>
            <a:r>
              <a:t/>
            </a:r>
            <a:endParaRPr b="1"/>
          </a:p>
        </p:txBody>
      </p:sp>
      <p:pic>
        <p:nvPicPr>
          <p:cNvPr id="605" name="Google Shape;605;p63"/>
          <p:cNvPicPr preferRelativeResize="0"/>
          <p:nvPr/>
        </p:nvPicPr>
        <p:blipFill rotWithShape="1">
          <a:blip r:embed="rId3">
            <a:alphaModFix/>
          </a:blip>
          <a:srcRect b="82711" l="76377" r="0" t="3467"/>
          <a:stretch/>
        </p:blipFill>
        <p:spPr>
          <a:xfrm>
            <a:off x="8616950" y="207010"/>
            <a:ext cx="3575050" cy="951866"/>
          </a:xfrm>
          <a:prstGeom prst="rect">
            <a:avLst/>
          </a:prstGeom>
          <a:noFill/>
          <a:ln>
            <a:noFill/>
          </a:ln>
        </p:spPr>
      </p:pic>
      <p:sp>
        <p:nvSpPr>
          <p:cNvPr id="606" name="Google Shape;606;p63"/>
          <p:cNvSpPr txBox="1"/>
          <p:nvPr/>
        </p:nvSpPr>
        <p:spPr>
          <a:xfrm>
            <a:off x="7747000" y="351000"/>
            <a:ext cx="4428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QUIZ</a:t>
            </a:r>
            <a:endParaRPr b="0" i="0" sz="2800" u="none" cap="none" strike="noStrike">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b="0" i="0" sz="2665" u="none" cap="none" strike="noStrike">
              <a:solidFill>
                <a:schemeClr val="lt1"/>
              </a:solidFill>
              <a:latin typeface="Montserrat Medium"/>
              <a:ea typeface="Montserrat Medium"/>
              <a:cs typeface="Montserrat Medium"/>
              <a:sym typeface="Montserrat Medium"/>
            </a:endParaRPr>
          </a:p>
        </p:txBody>
      </p:sp>
      <p:pic>
        <p:nvPicPr>
          <p:cNvPr id="607" name="Google Shape;607;p63"/>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64"/>
          <p:cNvSpPr txBox="1"/>
          <p:nvPr/>
        </p:nvSpPr>
        <p:spPr>
          <a:xfrm>
            <a:off x="2235895" y="1754360"/>
            <a:ext cx="7720500" cy="283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lang="en-GB" sz="1600">
                <a:solidFill>
                  <a:srgbClr val="333333"/>
                </a:solidFill>
                <a:highlight>
                  <a:srgbClr val="FFFFFF"/>
                </a:highlight>
              </a:rPr>
              <a:t>  </a:t>
            </a:r>
            <a:r>
              <a:rPr b="1" lang="en-GB" sz="1600">
                <a:solidFill>
                  <a:srgbClr val="333333"/>
                </a:solidFill>
                <a:highlight>
                  <a:srgbClr val="FFFFFF"/>
                </a:highlight>
              </a:rPr>
              <a:t>Which one of the following is used to pass data between parent to child?</a:t>
            </a:r>
            <a:endParaRPr b="1" sz="1600">
              <a:solidFill>
                <a:srgbClr val="333333"/>
              </a:solidFill>
              <a:highlight>
                <a:srgbClr val="FFFFFF"/>
              </a:highlight>
            </a:endParaRPr>
          </a:p>
          <a:p>
            <a:pPr indent="-330200" lvl="0" marL="457200" marR="0" rtl="0" algn="l">
              <a:lnSpc>
                <a:spcPct val="100000"/>
              </a:lnSpc>
              <a:spcBef>
                <a:spcPts val="0"/>
              </a:spcBef>
              <a:spcAft>
                <a:spcPts val="0"/>
              </a:spcAft>
              <a:buClr>
                <a:srgbClr val="333333"/>
              </a:buClr>
              <a:buSzPts val="1600"/>
              <a:buChar char="●"/>
            </a:pPr>
            <a:r>
              <a:rPr lang="en-GB" sz="1600">
                <a:solidFill>
                  <a:srgbClr val="333333"/>
                </a:solidFill>
                <a:highlight>
                  <a:srgbClr val="FFFFFF"/>
                </a:highlight>
              </a:rPr>
              <a:t>   @Input</a:t>
            </a:r>
            <a:endParaRPr sz="1600">
              <a:solidFill>
                <a:srgbClr val="333333"/>
              </a:solidFill>
              <a:highlight>
                <a:srgbClr val="FFFFFF"/>
              </a:highlight>
            </a:endParaRPr>
          </a:p>
          <a:p>
            <a:pPr indent="-330200" lvl="0" marL="457200" marR="0" rtl="0" algn="l">
              <a:lnSpc>
                <a:spcPct val="100000"/>
              </a:lnSpc>
              <a:spcBef>
                <a:spcPts val="0"/>
              </a:spcBef>
              <a:spcAft>
                <a:spcPts val="0"/>
              </a:spcAft>
              <a:buClr>
                <a:srgbClr val="333333"/>
              </a:buClr>
              <a:buSzPts val="1600"/>
              <a:buChar char="●"/>
            </a:pPr>
            <a:r>
              <a:rPr lang="en-GB" sz="1600">
                <a:solidFill>
                  <a:srgbClr val="333333"/>
                </a:solidFill>
                <a:highlight>
                  <a:srgbClr val="FFFFFF"/>
                </a:highlight>
              </a:rPr>
              <a:t>   @Output</a:t>
            </a:r>
            <a:endParaRPr sz="1600">
              <a:solidFill>
                <a:srgbClr val="333333"/>
              </a:solidFill>
              <a:highlight>
                <a:srgbClr val="FFFFFF"/>
              </a:highlight>
            </a:endParaRPr>
          </a:p>
          <a:p>
            <a:pPr indent="-330200" lvl="0" marL="457200" marR="0" rtl="0" algn="l">
              <a:lnSpc>
                <a:spcPct val="100000"/>
              </a:lnSpc>
              <a:spcBef>
                <a:spcPts val="0"/>
              </a:spcBef>
              <a:spcAft>
                <a:spcPts val="0"/>
              </a:spcAft>
              <a:buClr>
                <a:srgbClr val="333333"/>
              </a:buClr>
              <a:buSzPts val="1600"/>
              <a:buChar char="●"/>
            </a:pPr>
            <a:r>
              <a:rPr lang="en-GB" sz="1600">
                <a:solidFill>
                  <a:srgbClr val="333333"/>
                </a:solidFill>
                <a:highlight>
                  <a:srgbClr val="FFFFFF"/>
                </a:highlight>
              </a:rPr>
              <a:t>   Both</a:t>
            </a:r>
            <a:endParaRPr sz="1600">
              <a:solidFill>
                <a:srgbClr val="333333"/>
              </a:solidFill>
              <a:highlight>
                <a:srgbClr val="FFFFFF"/>
              </a:highlight>
            </a:endParaRPr>
          </a:p>
          <a:p>
            <a:pPr indent="-330200" lvl="0" marL="457200" marR="0" rtl="0" algn="l">
              <a:lnSpc>
                <a:spcPct val="100000"/>
              </a:lnSpc>
              <a:spcBef>
                <a:spcPts val="0"/>
              </a:spcBef>
              <a:spcAft>
                <a:spcPts val="0"/>
              </a:spcAft>
              <a:buClr>
                <a:srgbClr val="333333"/>
              </a:buClr>
              <a:buSzPts val="1600"/>
              <a:buChar char="●"/>
            </a:pPr>
            <a:r>
              <a:rPr lang="en-GB" sz="1600">
                <a:solidFill>
                  <a:srgbClr val="333333"/>
                </a:solidFill>
                <a:highlight>
                  <a:srgbClr val="FFFFFF"/>
                </a:highlight>
              </a:rPr>
              <a:t>   None of these</a:t>
            </a:r>
            <a:endParaRPr sz="1600">
              <a:solidFill>
                <a:srgbClr val="333333"/>
              </a:solidFill>
              <a:highlight>
                <a:srgbClr val="FFFFFF"/>
              </a:highlight>
            </a:endParaRPr>
          </a:p>
          <a:p>
            <a:pPr indent="0" lvl="0" marL="0" marR="0" rtl="0" algn="l">
              <a:lnSpc>
                <a:spcPct val="100000"/>
              </a:lnSpc>
              <a:spcBef>
                <a:spcPts val="0"/>
              </a:spcBef>
              <a:spcAft>
                <a:spcPts val="0"/>
              </a:spcAft>
              <a:buNone/>
            </a:pPr>
            <a:r>
              <a:t/>
            </a:r>
            <a:endParaRPr sz="1600">
              <a:solidFill>
                <a:srgbClr val="333333"/>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b="1" sz="1600">
              <a:solidFill>
                <a:srgbClr val="333333"/>
              </a:solidFill>
              <a:highlight>
                <a:srgbClr val="FFFFFF"/>
              </a:highlight>
            </a:endParaRPr>
          </a:p>
          <a:p>
            <a:pPr indent="0" lvl="0" marL="0" marR="0" rtl="0" algn="l">
              <a:lnSpc>
                <a:spcPct val="100000"/>
              </a:lnSpc>
              <a:spcBef>
                <a:spcPts val="0"/>
              </a:spcBef>
              <a:spcAft>
                <a:spcPts val="0"/>
              </a:spcAft>
              <a:buClr>
                <a:schemeClr val="dk1"/>
              </a:buClr>
              <a:buSzPts val="1100"/>
              <a:buFont typeface="Arial"/>
              <a:buNone/>
            </a:pPr>
            <a:r>
              <a:t/>
            </a:r>
            <a:endParaRPr b="1" sz="1600">
              <a:solidFill>
                <a:srgbClr val="333333"/>
              </a:solidFill>
              <a:highlight>
                <a:srgbClr val="FFFFFF"/>
              </a:highlight>
            </a:endParaRPr>
          </a:p>
          <a:p>
            <a:pPr indent="-228600" lvl="0" marL="457200" marR="355600" rtl="0" algn="l">
              <a:lnSpc>
                <a:spcPct val="140000"/>
              </a:lnSpc>
              <a:spcBef>
                <a:spcPts val="1100"/>
              </a:spcBef>
              <a:spcAft>
                <a:spcPts val="0"/>
              </a:spcAft>
              <a:buNone/>
            </a:pPr>
            <a:r>
              <a:rPr b="1" lang="en-GB" sz="1600">
                <a:solidFill>
                  <a:srgbClr val="333333"/>
                </a:solidFill>
                <a:highlight>
                  <a:srgbClr val="FFFFFF"/>
                </a:highlight>
              </a:rPr>
              <a:t>Which one of the example of property binding?</a:t>
            </a:r>
            <a:endParaRPr b="1" sz="1600">
              <a:solidFill>
                <a:srgbClr val="333333"/>
              </a:solidFill>
              <a:highlight>
                <a:srgbClr val="FFFFFF"/>
              </a:highlight>
            </a:endParaRPr>
          </a:p>
          <a:p>
            <a:pPr indent="-330200" lvl="0" marL="457200" marR="355600" rtl="0" algn="l">
              <a:lnSpc>
                <a:spcPct val="140000"/>
              </a:lnSpc>
              <a:spcBef>
                <a:spcPts val="1400"/>
              </a:spcBef>
              <a:spcAft>
                <a:spcPts val="0"/>
              </a:spcAft>
              <a:buClr>
                <a:srgbClr val="333333"/>
              </a:buClr>
              <a:buSzPts val="1600"/>
              <a:buChar char="●"/>
            </a:pPr>
            <a:r>
              <a:rPr lang="en-GB" sz="1600">
                <a:solidFill>
                  <a:srgbClr val="333333"/>
                </a:solidFill>
                <a:highlight>
                  <a:srgbClr val="FFFFFF"/>
                </a:highlight>
              </a:rPr>
              <a:t>A - </a:t>
            </a:r>
            <a:r>
              <a:rPr lang="en-GB" sz="1600">
                <a:solidFill>
                  <a:srgbClr val="000088"/>
                </a:solidFill>
                <a:latin typeface="Courier New"/>
                <a:ea typeface="Courier New"/>
                <a:cs typeface="Courier New"/>
                <a:sym typeface="Courier New"/>
              </a:rPr>
              <a:t>&lt;button</a:t>
            </a:r>
            <a:r>
              <a:rPr lang="en-GB" sz="1600">
                <a:solidFill>
                  <a:schemeClr val="dk1"/>
                </a:solidFill>
                <a:latin typeface="Courier New"/>
                <a:ea typeface="Courier New"/>
                <a:cs typeface="Courier New"/>
                <a:sym typeface="Courier New"/>
              </a:rPr>
              <a:t> [</a:t>
            </a:r>
            <a:r>
              <a:rPr lang="en-GB" sz="1600">
                <a:solidFill>
                  <a:srgbClr val="660066"/>
                </a:solidFill>
                <a:latin typeface="Courier New"/>
                <a:ea typeface="Courier New"/>
                <a:cs typeface="Courier New"/>
                <a:sym typeface="Courier New"/>
              </a:rPr>
              <a:t>disabled</a:t>
            </a:r>
            <a:r>
              <a:rPr lang="en-GB" sz="1600">
                <a:solidFill>
                  <a:schemeClr val="dk1"/>
                </a:solidFill>
                <a:latin typeface="Courier New"/>
                <a:ea typeface="Courier New"/>
                <a:cs typeface="Courier New"/>
                <a:sym typeface="Courier New"/>
              </a:rPr>
              <a:t>]</a:t>
            </a:r>
            <a:r>
              <a:rPr lang="en-GB" sz="1600">
                <a:solidFill>
                  <a:srgbClr val="666600"/>
                </a:solidFill>
                <a:latin typeface="Courier New"/>
                <a:ea typeface="Courier New"/>
                <a:cs typeface="Courier New"/>
                <a:sym typeface="Courier New"/>
              </a:rPr>
              <a:t>=</a:t>
            </a:r>
            <a:r>
              <a:rPr lang="en-GB" sz="1600">
                <a:solidFill>
                  <a:srgbClr val="880000"/>
                </a:solidFill>
                <a:latin typeface="Courier New"/>
                <a:ea typeface="Courier New"/>
                <a:cs typeface="Courier New"/>
                <a:sym typeface="Courier New"/>
              </a:rPr>
              <a:t>"isUnchanged"</a:t>
            </a:r>
            <a:r>
              <a:rPr lang="en-GB" sz="1600">
                <a:solidFill>
                  <a:srgbClr val="000088"/>
                </a:solidFill>
                <a:latin typeface="Courier New"/>
                <a:ea typeface="Courier New"/>
                <a:cs typeface="Courier New"/>
                <a:sym typeface="Courier New"/>
              </a:rPr>
              <a:t>&gt;</a:t>
            </a:r>
            <a:r>
              <a:rPr lang="en-GB" sz="1600">
                <a:solidFill>
                  <a:schemeClr val="dk1"/>
                </a:solidFill>
                <a:latin typeface="Courier New"/>
                <a:ea typeface="Courier New"/>
                <a:cs typeface="Courier New"/>
                <a:sym typeface="Courier New"/>
              </a:rPr>
              <a:t>Disabled Button</a:t>
            </a:r>
            <a:r>
              <a:rPr lang="en-GB" sz="1600">
                <a:solidFill>
                  <a:srgbClr val="000088"/>
                </a:solidFill>
                <a:latin typeface="Courier New"/>
                <a:ea typeface="Courier New"/>
                <a:cs typeface="Courier New"/>
                <a:sym typeface="Courier New"/>
              </a:rPr>
              <a:t>&lt;/button&gt;</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B -</a:t>
            </a:r>
            <a:r>
              <a:rPr lang="en-GB" sz="1600">
                <a:solidFill>
                  <a:srgbClr val="000088"/>
                </a:solidFill>
                <a:latin typeface="Courier New"/>
                <a:ea typeface="Courier New"/>
                <a:cs typeface="Courier New"/>
                <a:sym typeface="Courier New"/>
              </a:rPr>
              <a:t>&lt;button</a:t>
            </a:r>
            <a:r>
              <a:rPr lang="en-GB" sz="1600">
                <a:solidFill>
                  <a:schemeClr val="dk1"/>
                </a:solidFill>
                <a:latin typeface="Courier New"/>
                <a:ea typeface="Courier New"/>
                <a:cs typeface="Courier New"/>
                <a:sym typeface="Courier New"/>
              </a:rPr>
              <a:t> (click)</a:t>
            </a:r>
            <a:r>
              <a:rPr lang="en-GB" sz="1600">
                <a:solidFill>
                  <a:srgbClr val="666600"/>
                </a:solidFill>
                <a:latin typeface="Courier New"/>
                <a:ea typeface="Courier New"/>
                <a:cs typeface="Courier New"/>
                <a:sym typeface="Courier New"/>
              </a:rPr>
              <a:t>=</a:t>
            </a:r>
            <a:r>
              <a:rPr lang="en-GB" sz="1600">
                <a:solidFill>
                  <a:srgbClr val="880000"/>
                </a:solidFill>
                <a:latin typeface="Courier New"/>
                <a:ea typeface="Courier New"/>
                <a:cs typeface="Courier New"/>
                <a:sym typeface="Courier New"/>
              </a:rPr>
              <a:t>"save()"</a:t>
            </a:r>
            <a:r>
              <a:rPr lang="en-GB" sz="1600">
                <a:solidFill>
                  <a:srgbClr val="000088"/>
                </a:solidFill>
                <a:latin typeface="Courier New"/>
                <a:ea typeface="Courier New"/>
                <a:cs typeface="Courier New"/>
                <a:sym typeface="Courier New"/>
              </a:rPr>
              <a:t>&gt;</a:t>
            </a:r>
            <a:r>
              <a:rPr lang="en-GB" sz="1600">
                <a:solidFill>
                  <a:schemeClr val="dk1"/>
                </a:solidFill>
                <a:latin typeface="Courier New"/>
                <a:ea typeface="Courier New"/>
                <a:cs typeface="Courier New"/>
                <a:sym typeface="Courier New"/>
              </a:rPr>
              <a:t>Disabled Button</a:t>
            </a:r>
            <a:r>
              <a:rPr lang="en-GB" sz="1600">
                <a:solidFill>
                  <a:srgbClr val="000088"/>
                </a:solidFill>
                <a:latin typeface="Courier New"/>
                <a:ea typeface="Courier New"/>
                <a:cs typeface="Courier New"/>
                <a:sym typeface="Courier New"/>
              </a:rPr>
              <a:t>&lt;/button&gt;</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C - Both</a:t>
            </a:r>
            <a:endParaRPr sz="1600">
              <a:solidFill>
                <a:srgbClr val="333333"/>
              </a:solidFill>
              <a:highlight>
                <a:srgbClr val="FFFFFF"/>
              </a:highlight>
            </a:endParaRPr>
          </a:p>
          <a:p>
            <a:pPr indent="-330200" lvl="0" marL="457200" marR="355600" rtl="0" algn="l">
              <a:lnSpc>
                <a:spcPct val="140000"/>
              </a:lnSpc>
              <a:spcBef>
                <a:spcPts val="0"/>
              </a:spcBef>
              <a:spcAft>
                <a:spcPts val="0"/>
              </a:spcAft>
              <a:buClr>
                <a:srgbClr val="333333"/>
              </a:buClr>
              <a:buSzPts val="1600"/>
              <a:buChar char="●"/>
            </a:pPr>
            <a:r>
              <a:rPr lang="en-GB" sz="1600">
                <a:solidFill>
                  <a:srgbClr val="333333"/>
                </a:solidFill>
                <a:highlight>
                  <a:srgbClr val="FFFFFF"/>
                </a:highlight>
              </a:rPr>
              <a:t>D - None of above</a:t>
            </a:r>
            <a:endParaRPr sz="1600">
              <a:solidFill>
                <a:srgbClr val="333333"/>
              </a:solidFill>
              <a:highlight>
                <a:srgbClr val="FFFFFF"/>
              </a:highlight>
            </a:endParaRPr>
          </a:p>
          <a:p>
            <a:pPr indent="0" lvl="0" marL="0" marR="0" rtl="0" algn="l">
              <a:lnSpc>
                <a:spcPct val="100000"/>
              </a:lnSpc>
              <a:spcBef>
                <a:spcPts val="1400"/>
              </a:spcBef>
              <a:spcAft>
                <a:spcPts val="0"/>
              </a:spcAft>
              <a:buClr>
                <a:srgbClr val="000000"/>
              </a:buClr>
              <a:buSzPts val="1400"/>
              <a:buFont typeface="Arial"/>
              <a:buNone/>
            </a:pPr>
            <a:r>
              <a:t/>
            </a:r>
            <a:endParaRPr b="1"/>
          </a:p>
        </p:txBody>
      </p:sp>
      <p:pic>
        <p:nvPicPr>
          <p:cNvPr id="614" name="Google Shape;614;p64"/>
          <p:cNvPicPr preferRelativeResize="0"/>
          <p:nvPr/>
        </p:nvPicPr>
        <p:blipFill rotWithShape="1">
          <a:blip r:embed="rId3">
            <a:alphaModFix/>
          </a:blip>
          <a:srcRect b="82711" l="76377" r="0" t="3467"/>
          <a:stretch/>
        </p:blipFill>
        <p:spPr>
          <a:xfrm>
            <a:off x="8616950" y="207010"/>
            <a:ext cx="3575050" cy="951866"/>
          </a:xfrm>
          <a:prstGeom prst="rect">
            <a:avLst/>
          </a:prstGeom>
          <a:noFill/>
          <a:ln>
            <a:noFill/>
          </a:ln>
        </p:spPr>
      </p:pic>
      <p:sp>
        <p:nvSpPr>
          <p:cNvPr id="615" name="Google Shape;615;p64"/>
          <p:cNvSpPr txBox="1"/>
          <p:nvPr/>
        </p:nvSpPr>
        <p:spPr>
          <a:xfrm>
            <a:off x="7747000" y="351000"/>
            <a:ext cx="4428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QUIZ</a:t>
            </a:r>
            <a:endParaRPr b="0" i="0" sz="2800" u="none" cap="none" strike="noStrike">
              <a:solidFill>
                <a:schemeClr val="lt1"/>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chemeClr val="lt1"/>
              </a:buClr>
              <a:buSzPts val="2800"/>
              <a:buFont typeface="Montserrat Medium"/>
              <a:buNone/>
            </a:pPr>
            <a:r>
              <a:t/>
            </a:r>
            <a:endParaRPr b="0" i="0" sz="2665" u="none" cap="none" strike="noStrike">
              <a:solidFill>
                <a:schemeClr val="lt1"/>
              </a:solidFill>
              <a:latin typeface="Montserrat Medium"/>
              <a:ea typeface="Montserrat Medium"/>
              <a:cs typeface="Montserrat Medium"/>
              <a:sym typeface="Montserrat Medium"/>
            </a:endParaRPr>
          </a:p>
        </p:txBody>
      </p:sp>
      <p:pic>
        <p:nvPicPr>
          <p:cNvPr id="616" name="Google Shape;616;p64"/>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pic>
        <p:nvPicPr>
          <p:cNvPr id="621" name="Google Shape;621;p65"/>
          <p:cNvPicPr preferRelativeResize="0"/>
          <p:nvPr/>
        </p:nvPicPr>
        <p:blipFill rotWithShape="1">
          <a:blip r:embed="rId3">
            <a:alphaModFix/>
          </a:blip>
          <a:srcRect b="0" l="49507" r="0" t="0"/>
          <a:stretch/>
        </p:blipFill>
        <p:spPr>
          <a:xfrm>
            <a:off x="6035833" y="0"/>
            <a:ext cx="6156160" cy="6858000"/>
          </a:xfrm>
          <a:prstGeom prst="rect">
            <a:avLst/>
          </a:prstGeom>
          <a:noFill/>
          <a:ln>
            <a:noFill/>
          </a:ln>
        </p:spPr>
      </p:pic>
      <p:pic>
        <p:nvPicPr>
          <p:cNvPr id="622" name="Google Shape;622;p65"/>
          <p:cNvPicPr preferRelativeResize="0"/>
          <p:nvPr/>
        </p:nvPicPr>
        <p:blipFill rotWithShape="1">
          <a:blip r:embed="rId4">
            <a:alphaModFix/>
          </a:blip>
          <a:srcRect b="82712" l="76378" r="0" t="3467"/>
          <a:stretch/>
        </p:blipFill>
        <p:spPr>
          <a:xfrm>
            <a:off x="9355567" y="206965"/>
            <a:ext cx="2893328" cy="952136"/>
          </a:xfrm>
          <a:prstGeom prst="rect">
            <a:avLst/>
          </a:prstGeom>
          <a:noFill/>
          <a:ln>
            <a:noFill/>
          </a:ln>
        </p:spPr>
      </p:pic>
      <p:sp>
        <p:nvSpPr>
          <p:cNvPr id="623" name="Google Shape;623;p65"/>
          <p:cNvSpPr txBox="1"/>
          <p:nvPr/>
        </p:nvSpPr>
        <p:spPr>
          <a:xfrm>
            <a:off x="9383167" y="289772"/>
            <a:ext cx="28932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3200"/>
              <a:buFont typeface="Montserrat Medium"/>
              <a:buNone/>
            </a:pPr>
            <a:r>
              <a:rPr b="0" i="0" lang="en-GB" sz="3200" u="none" cap="none" strike="noStrike">
                <a:solidFill>
                  <a:schemeClr val="lt1"/>
                </a:solidFill>
                <a:latin typeface="Montserrat Medium"/>
                <a:ea typeface="Montserrat Medium"/>
                <a:cs typeface="Montserrat Medium"/>
                <a:sym typeface="Montserrat Medium"/>
              </a:rPr>
              <a:t>Q &amp; A</a:t>
            </a:r>
            <a:endParaRPr b="0" i="0" sz="3200" u="none" cap="none" strike="noStrike">
              <a:solidFill>
                <a:schemeClr val="lt1"/>
              </a:solidFill>
              <a:latin typeface="Montserrat Medium"/>
              <a:ea typeface="Montserrat Medium"/>
              <a:cs typeface="Montserrat Medium"/>
              <a:sym typeface="Montserrat Medium"/>
            </a:endParaRPr>
          </a:p>
        </p:txBody>
      </p:sp>
      <p:sp>
        <p:nvSpPr>
          <p:cNvPr id="624" name="Google Shape;624;p65"/>
          <p:cNvSpPr txBox="1"/>
          <p:nvPr/>
        </p:nvSpPr>
        <p:spPr>
          <a:xfrm>
            <a:off x="760233" y="2736400"/>
            <a:ext cx="5828400" cy="24568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25445F"/>
              </a:buClr>
              <a:buSzPts val="6667"/>
              <a:buFont typeface="Roboto Medium"/>
              <a:buNone/>
            </a:pPr>
            <a:r>
              <a:rPr b="0" i="0" lang="en-GB" sz="6665" u="none" cap="none" strike="noStrike">
                <a:solidFill>
                  <a:srgbClr val="25445F"/>
                </a:solidFill>
                <a:latin typeface="Roboto Medium"/>
                <a:ea typeface="Roboto Medium"/>
                <a:cs typeface="Roboto Medium"/>
                <a:sym typeface="Roboto Medium"/>
              </a:rPr>
              <a:t>Any Question?</a:t>
            </a:r>
            <a:endParaRPr b="0" i="0" sz="6665" u="none" cap="none" strike="noStrike">
              <a:solidFill>
                <a:srgbClr val="25445F"/>
              </a:solidFill>
              <a:latin typeface="Roboto Medium"/>
              <a:ea typeface="Roboto Medium"/>
              <a:cs typeface="Roboto Medium"/>
              <a:sym typeface="Roboto Medium"/>
            </a:endParaRPr>
          </a:p>
        </p:txBody>
      </p:sp>
      <p:pic>
        <p:nvPicPr>
          <p:cNvPr id="625" name="Google Shape;625;p65"/>
          <p:cNvPicPr preferRelativeResize="0"/>
          <p:nvPr/>
        </p:nvPicPr>
        <p:blipFill rotWithShape="1">
          <a:blip r:embed="rId5">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grpSp>
        <p:nvGrpSpPr>
          <p:cNvPr id="630" name="Google Shape;630;p66"/>
          <p:cNvGrpSpPr/>
          <p:nvPr/>
        </p:nvGrpSpPr>
        <p:grpSpPr>
          <a:xfrm>
            <a:off x="805767" y="6018333"/>
            <a:ext cx="11386067" cy="553600"/>
            <a:chOff x="599675" y="4437550"/>
            <a:chExt cx="8539550" cy="415200"/>
          </a:xfrm>
        </p:grpSpPr>
        <p:pic>
          <p:nvPicPr>
            <p:cNvPr id="631" name="Google Shape;631;p66"/>
            <p:cNvPicPr preferRelativeResize="0"/>
            <p:nvPr/>
          </p:nvPicPr>
          <p:blipFill rotWithShape="1">
            <a:blip r:embed="rId3">
              <a:alphaModFix/>
            </a:blip>
            <a:srcRect b="0" l="0" r="0" t="0"/>
            <a:stretch/>
          </p:blipFill>
          <p:spPr>
            <a:xfrm>
              <a:off x="599675" y="4489663"/>
              <a:ext cx="382498" cy="310973"/>
            </a:xfrm>
            <a:prstGeom prst="rect">
              <a:avLst/>
            </a:prstGeom>
            <a:noFill/>
            <a:ln>
              <a:noFill/>
            </a:ln>
          </p:spPr>
        </p:pic>
        <p:sp>
          <p:nvSpPr>
            <p:cNvPr id="632" name="Google Shape;632;p66"/>
            <p:cNvSpPr txBox="1"/>
            <p:nvPr/>
          </p:nvSpPr>
          <p:spPr>
            <a:xfrm>
              <a:off x="920125" y="4437550"/>
              <a:ext cx="2229600" cy="4152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76808C"/>
                </a:buClr>
                <a:buSzPts val="1600"/>
                <a:buFont typeface="Montserrat"/>
                <a:buNone/>
              </a:pPr>
              <a:r>
                <a:rPr b="0" i="0" lang="en-GB" sz="1600" u="none" cap="none" strike="noStrike">
                  <a:solidFill>
                    <a:srgbClr val="76808C"/>
                  </a:solidFill>
                  <a:latin typeface="Montserrat"/>
                  <a:ea typeface="Montserrat"/>
                  <a:cs typeface="Montserrat"/>
                  <a:sym typeface="Montserrat"/>
                </a:rPr>
                <a:t>twitter.com/weareaccolite</a:t>
              </a:r>
              <a:endParaRPr b="0" i="0" sz="1600" u="none" cap="none" strike="noStrike">
                <a:solidFill>
                  <a:srgbClr val="76808C"/>
                </a:solidFill>
                <a:latin typeface="Montserrat"/>
                <a:ea typeface="Montserrat"/>
                <a:cs typeface="Montserrat"/>
                <a:sym typeface="Montserrat"/>
              </a:endParaRPr>
            </a:p>
          </p:txBody>
        </p:sp>
        <p:pic>
          <p:nvPicPr>
            <p:cNvPr id="633" name="Google Shape;633;p66"/>
            <p:cNvPicPr preferRelativeResize="0"/>
            <p:nvPr/>
          </p:nvPicPr>
          <p:blipFill rotWithShape="1">
            <a:blip r:embed="rId4">
              <a:alphaModFix/>
            </a:blip>
            <a:srcRect b="0" l="0" r="0" t="0"/>
            <a:stretch/>
          </p:blipFill>
          <p:spPr>
            <a:xfrm>
              <a:off x="3433724" y="4478198"/>
              <a:ext cx="505600" cy="333903"/>
            </a:xfrm>
            <a:prstGeom prst="rect">
              <a:avLst/>
            </a:prstGeom>
            <a:noFill/>
            <a:ln>
              <a:noFill/>
            </a:ln>
          </p:spPr>
        </p:pic>
        <p:sp>
          <p:nvSpPr>
            <p:cNvPr id="634" name="Google Shape;634;p66"/>
            <p:cNvSpPr txBox="1"/>
            <p:nvPr/>
          </p:nvSpPr>
          <p:spPr>
            <a:xfrm>
              <a:off x="3815725" y="4437550"/>
              <a:ext cx="1976100" cy="4152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76808C"/>
                </a:buClr>
                <a:buSzPts val="1600"/>
                <a:buFont typeface="Montserrat"/>
                <a:buNone/>
              </a:pPr>
              <a:r>
                <a:rPr b="0" i="0" lang="en-GB" sz="1600" u="none" cap="none" strike="noStrike">
                  <a:solidFill>
                    <a:srgbClr val="76808C"/>
                  </a:solidFill>
                  <a:latin typeface="Montserrat"/>
                  <a:ea typeface="Montserrat"/>
                  <a:cs typeface="Montserrat"/>
                  <a:sym typeface="Montserrat"/>
                </a:rPr>
                <a:t>facebook.com/accolite</a:t>
              </a:r>
              <a:endParaRPr b="0" i="0" sz="1600" u="none" cap="none" strike="noStrike">
                <a:solidFill>
                  <a:srgbClr val="76808C"/>
                </a:solidFill>
                <a:latin typeface="Montserrat"/>
                <a:ea typeface="Montserrat"/>
                <a:cs typeface="Montserrat"/>
                <a:sym typeface="Montserrat"/>
              </a:endParaRPr>
            </a:p>
          </p:txBody>
        </p:sp>
        <p:pic>
          <p:nvPicPr>
            <p:cNvPr id="635" name="Google Shape;635;p66"/>
            <p:cNvPicPr preferRelativeResize="0"/>
            <p:nvPr/>
          </p:nvPicPr>
          <p:blipFill rotWithShape="1">
            <a:blip r:embed="rId5">
              <a:alphaModFix/>
            </a:blip>
            <a:srcRect b="0" l="0" r="0" t="0"/>
            <a:stretch/>
          </p:blipFill>
          <p:spPr>
            <a:xfrm>
              <a:off x="6238475" y="4476130"/>
              <a:ext cx="382500" cy="338039"/>
            </a:xfrm>
            <a:prstGeom prst="rect">
              <a:avLst/>
            </a:prstGeom>
            <a:noFill/>
            <a:ln>
              <a:noFill/>
            </a:ln>
          </p:spPr>
        </p:pic>
        <p:sp>
          <p:nvSpPr>
            <p:cNvPr id="636" name="Google Shape;636;p66"/>
            <p:cNvSpPr txBox="1"/>
            <p:nvPr/>
          </p:nvSpPr>
          <p:spPr>
            <a:xfrm>
              <a:off x="6558925" y="4437550"/>
              <a:ext cx="2580300" cy="4152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76808C"/>
                </a:buClr>
                <a:buSzPts val="1600"/>
                <a:buFont typeface="Montserrat"/>
                <a:buNone/>
              </a:pPr>
              <a:r>
                <a:rPr b="0" i="0" lang="en-GB" sz="1600" u="none" cap="none" strike="noStrike">
                  <a:solidFill>
                    <a:srgbClr val="76808C"/>
                  </a:solidFill>
                  <a:latin typeface="Montserrat"/>
                  <a:ea typeface="Montserrat"/>
                  <a:cs typeface="Montserrat"/>
                  <a:sym typeface="Montserrat"/>
                </a:rPr>
                <a:t>linkedin.com/company/accolite</a:t>
              </a:r>
              <a:endParaRPr b="0" i="0" sz="1600" u="none" cap="none" strike="noStrike">
                <a:solidFill>
                  <a:srgbClr val="76808C"/>
                </a:solidFill>
                <a:latin typeface="Montserrat"/>
                <a:ea typeface="Montserrat"/>
                <a:cs typeface="Montserrat"/>
                <a:sym typeface="Montserrat"/>
              </a:endParaRPr>
            </a:p>
          </p:txBody>
        </p:sp>
      </p:grpSp>
      <p:sp>
        <p:nvSpPr>
          <p:cNvPr id="637" name="Google Shape;637;p66"/>
          <p:cNvSpPr txBox="1"/>
          <p:nvPr/>
        </p:nvSpPr>
        <p:spPr>
          <a:xfrm>
            <a:off x="3341200" y="2753200"/>
            <a:ext cx="5509500" cy="13515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rgbClr val="42546A"/>
              </a:buClr>
              <a:buSzPts val="4667"/>
              <a:buFont typeface="Roboto"/>
              <a:buNone/>
            </a:pPr>
            <a:r>
              <a:rPr b="1" i="0" lang="en-GB" sz="4665" u="none" cap="none" strike="noStrike">
                <a:solidFill>
                  <a:srgbClr val="42546A"/>
                </a:solidFill>
                <a:latin typeface="Roboto"/>
                <a:ea typeface="Roboto"/>
                <a:cs typeface="Roboto"/>
                <a:sym typeface="Roboto"/>
              </a:rPr>
              <a:t>Thank You</a:t>
            </a:r>
            <a:endParaRPr b="1" i="0" sz="4665" u="none" cap="none" strike="noStrike">
              <a:solidFill>
                <a:srgbClr val="42546A"/>
              </a:solidFill>
              <a:latin typeface="Roboto"/>
              <a:ea typeface="Roboto"/>
              <a:cs typeface="Roboto"/>
              <a:sym typeface="Roboto"/>
            </a:endParaRPr>
          </a:p>
        </p:txBody>
      </p:sp>
      <p:sp>
        <p:nvSpPr>
          <p:cNvPr id="638" name="Google Shape;638;p66"/>
          <p:cNvSpPr txBox="1"/>
          <p:nvPr/>
        </p:nvSpPr>
        <p:spPr>
          <a:xfrm>
            <a:off x="10053033" y="138400"/>
            <a:ext cx="1935600" cy="3536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dk1"/>
              </a:buClr>
              <a:buSzPts val="1467"/>
              <a:buFont typeface="Roboto"/>
              <a:buNone/>
            </a:pPr>
            <a:r>
              <a:rPr b="0" i="0" lang="en-GB" sz="1600" u="none" cap="none" strike="noStrike">
                <a:solidFill>
                  <a:srgbClr val="0967B1"/>
                </a:solidFill>
                <a:latin typeface="Roboto"/>
                <a:ea typeface="Roboto"/>
                <a:cs typeface="Roboto"/>
                <a:sym typeface="Roboto"/>
              </a:rPr>
              <a:t>www.accolite.com</a:t>
            </a:r>
            <a:endParaRPr b="0" i="0" sz="1600" u="none" cap="none" strike="noStrike">
              <a:solidFill>
                <a:srgbClr val="0967B1"/>
              </a:solidFill>
              <a:latin typeface="Roboto"/>
              <a:ea typeface="Roboto"/>
              <a:cs typeface="Roboto"/>
              <a:sym typeface="Roboto"/>
            </a:endParaRPr>
          </a:p>
        </p:txBody>
      </p:sp>
      <p:pic>
        <p:nvPicPr>
          <p:cNvPr id="639" name="Google Shape;639;p66"/>
          <p:cNvPicPr preferRelativeResize="0"/>
          <p:nvPr/>
        </p:nvPicPr>
        <p:blipFill rotWithShape="1">
          <a:blip r:embed="rId6">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9"/>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3400">
                <a:solidFill>
                  <a:schemeClr val="dk1"/>
                </a:solidFill>
                <a:latin typeface="Times New Roman"/>
                <a:ea typeface="Times New Roman"/>
                <a:cs typeface="Times New Roman"/>
                <a:sym typeface="Times New Roman"/>
              </a:rPr>
              <a:t>What is Angular?</a:t>
            </a:r>
            <a:endParaRPr b="1" sz="3400">
              <a:solidFill>
                <a:schemeClr val="dk1"/>
              </a:solidFill>
              <a:latin typeface="Times New Roman"/>
              <a:ea typeface="Times New Roman"/>
              <a:cs typeface="Times New Roman"/>
              <a:sym typeface="Times New Roman"/>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355600" lvl="0" marL="457200" marR="0" rtl="0" algn="l">
              <a:lnSpc>
                <a:spcPct val="95000"/>
              </a:lnSpc>
              <a:spcBef>
                <a:spcPts val="0"/>
              </a:spcBef>
              <a:spcAft>
                <a:spcPts val="0"/>
              </a:spcAft>
              <a:buSzPts val="2000"/>
              <a:buFont typeface="Montserrat"/>
              <a:buChar char="●"/>
            </a:pPr>
            <a:r>
              <a:rPr lang="en-GB" sz="2000">
                <a:solidFill>
                  <a:schemeClr val="dk1"/>
                </a:solidFill>
                <a:highlight>
                  <a:srgbClr val="FFFFFF"/>
                </a:highlight>
                <a:latin typeface="Montserrat"/>
                <a:ea typeface="Montserrat"/>
                <a:cs typeface="Montserrat"/>
                <a:sym typeface="Montserrat"/>
              </a:rPr>
              <a:t>Angular 7 is a JavaScript (actually a TypeScript based open-source full-stack web application) framework which makes you able to create reactive Single Page Applications (SPAs)</a:t>
            </a:r>
            <a:r>
              <a:rPr i="0" lang="en-GB" sz="2000" u="none" cap="none" strike="noStrike">
                <a:solidFill>
                  <a:srgbClr val="000000"/>
                </a:solidFill>
                <a:latin typeface="Montserrat"/>
                <a:ea typeface="Montserrat"/>
                <a:cs typeface="Montserrat"/>
                <a:sym typeface="Montserrat"/>
              </a:rPr>
              <a:t>.</a:t>
            </a:r>
            <a:endParaRPr i="0" sz="2000" u="none" cap="none" strike="noStrike">
              <a:solidFill>
                <a:srgbClr val="000000"/>
              </a:solidFill>
              <a:latin typeface="Montserrat"/>
              <a:ea typeface="Montserrat"/>
              <a:cs typeface="Montserrat"/>
              <a:sym typeface="Montserrat"/>
            </a:endParaRPr>
          </a:p>
          <a:p>
            <a:pPr indent="0" lvl="0" marL="457200" marR="0" rtl="0" algn="l">
              <a:lnSpc>
                <a:spcPct val="95000"/>
              </a:lnSpc>
              <a:spcBef>
                <a:spcPts val="0"/>
              </a:spcBef>
              <a:spcAft>
                <a:spcPts val="0"/>
              </a:spcAft>
              <a:buNone/>
            </a:pPr>
            <a:r>
              <a:t/>
            </a:r>
            <a:endParaRPr sz="2000">
              <a:latin typeface="Montserrat"/>
              <a:ea typeface="Montserrat"/>
              <a:cs typeface="Montserrat"/>
              <a:sym typeface="Montserrat"/>
            </a:endParaRPr>
          </a:p>
          <a:p>
            <a:pPr indent="-355600" lvl="0" marL="457200" rtl="0" algn="l">
              <a:lnSpc>
                <a:spcPct val="150000"/>
              </a:lnSpc>
              <a:spcBef>
                <a:spcPts val="0"/>
              </a:spcBef>
              <a:spcAft>
                <a:spcPts val="0"/>
              </a:spcAft>
              <a:buSzPts val="2000"/>
              <a:buFont typeface="Montserrat"/>
              <a:buChar char="●"/>
            </a:pPr>
            <a:r>
              <a:rPr lang="en-GB" sz="2000">
                <a:solidFill>
                  <a:schemeClr val="dk1"/>
                </a:solidFill>
                <a:latin typeface="Montserrat"/>
                <a:ea typeface="Montserrat"/>
                <a:cs typeface="Montserrat"/>
                <a:sym typeface="Montserrat"/>
              </a:rPr>
              <a:t>Angular empowers developers to build applications that live on the web, mobile, or the desktop</a:t>
            </a:r>
            <a:endParaRPr sz="2000">
              <a:solidFill>
                <a:schemeClr val="dk1"/>
              </a:solidFill>
              <a:latin typeface="Montserrat"/>
              <a:ea typeface="Montserrat"/>
              <a:cs typeface="Montserrat"/>
              <a:sym typeface="Montserrat"/>
            </a:endParaRPr>
          </a:p>
          <a:p>
            <a:pPr indent="0" lvl="0" marL="457200" marR="0" rtl="0" algn="l">
              <a:lnSpc>
                <a:spcPct val="95000"/>
              </a:lnSpc>
              <a:spcBef>
                <a:spcPts val="0"/>
              </a:spcBef>
              <a:spcAft>
                <a:spcPts val="0"/>
              </a:spcAft>
              <a:buNone/>
            </a:pPr>
            <a:r>
              <a:t/>
            </a:r>
            <a:endParaRPr sz="2100">
              <a:latin typeface="Montserrat"/>
              <a:ea typeface="Montserrat"/>
              <a:cs typeface="Montserrat"/>
              <a:sym typeface="Montserrat"/>
            </a:endParaRPr>
          </a:p>
        </p:txBody>
      </p:sp>
      <p:pic>
        <p:nvPicPr>
          <p:cNvPr id="164" name="Google Shape;164;p19"/>
          <p:cNvPicPr preferRelativeResize="0"/>
          <p:nvPr/>
        </p:nvPicPr>
        <p:blipFill rotWithShape="1">
          <a:blip r:embed="rId3">
            <a:alphaModFix/>
          </a:blip>
          <a:srcRect b="82712" l="76378" r="0" t="3467"/>
          <a:stretch/>
        </p:blipFill>
        <p:spPr>
          <a:xfrm>
            <a:off x="9355567" y="206967"/>
            <a:ext cx="2836431" cy="952136"/>
          </a:xfrm>
          <a:prstGeom prst="rect">
            <a:avLst/>
          </a:prstGeom>
          <a:noFill/>
          <a:ln>
            <a:noFill/>
          </a:ln>
        </p:spPr>
      </p:pic>
      <p:sp>
        <p:nvSpPr>
          <p:cNvPr id="165" name="Google Shape;165;p19"/>
          <p:cNvSpPr txBox="1"/>
          <p:nvPr/>
        </p:nvSpPr>
        <p:spPr>
          <a:xfrm>
            <a:off x="9338499"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Introduction</a:t>
            </a:r>
            <a:endParaRPr b="0" i="0" sz="2665" u="none" cap="none" strike="noStrike">
              <a:solidFill>
                <a:schemeClr val="lt1"/>
              </a:solidFill>
              <a:latin typeface="Montserrat Medium"/>
              <a:ea typeface="Montserrat Medium"/>
              <a:cs typeface="Montserrat Medium"/>
              <a:sym typeface="Montserrat Medium"/>
            </a:endParaRPr>
          </a:p>
        </p:txBody>
      </p:sp>
      <p:sp>
        <p:nvSpPr>
          <p:cNvPr id="166" name="Google Shape;166;p19"/>
          <p:cNvSpPr/>
          <p:nvPr/>
        </p:nvSpPr>
        <p:spPr>
          <a:xfrm>
            <a:off x="1159026" y="4960203"/>
            <a:ext cx="9013674" cy="73866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167" name="Google Shape;167;p19"/>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168" name="Google Shape;168;p19"/>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0"/>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3300">
                <a:solidFill>
                  <a:schemeClr val="dk1"/>
                </a:solidFill>
                <a:latin typeface="Times New Roman"/>
                <a:ea typeface="Times New Roman"/>
                <a:cs typeface="Times New Roman"/>
                <a:sym typeface="Times New Roman"/>
              </a:rPr>
              <a:t>What is Angular?</a:t>
            </a:r>
            <a:endParaRPr b="1" sz="3300">
              <a:solidFill>
                <a:schemeClr val="dk1"/>
              </a:solidFill>
              <a:latin typeface="Times New Roman"/>
              <a:ea typeface="Times New Roman"/>
              <a:cs typeface="Times New Roman"/>
              <a:sym typeface="Times New Roman"/>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●Open Source</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●Backed by Google</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●Large Developer Community</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●Regular Updates</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●World Wide ng Conference.</a:t>
            </a:r>
            <a:endParaRPr sz="1900">
              <a:solidFill>
                <a:schemeClr val="dk1"/>
              </a:solidFill>
              <a:latin typeface="Comfortaa"/>
              <a:ea typeface="Comfortaa"/>
              <a:cs typeface="Comfortaa"/>
              <a:sym typeface="Comfortaa"/>
            </a:endParaRPr>
          </a:p>
          <a:p>
            <a:pPr indent="0" lvl="0" marL="0" rtl="0" algn="l">
              <a:lnSpc>
                <a:spcPct val="150000"/>
              </a:lnSpc>
              <a:spcBef>
                <a:spcPts val="0"/>
              </a:spcBef>
              <a:spcAft>
                <a:spcPts val="0"/>
              </a:spcAft>
              <a:buClr>
                <a:schemeClr val="dk1"/>
              </a:buClr>
              <a:buSzPts val="1100"/>
              <a:buFont typeface="Arial"/>
              <a:buNone/>
            </a:pPr>
            <a:r>
              <a:rPr lang="en-GB" sz="1900">
                <a:solidFill>
                  <a:schemeClr val="dk1"/>
                </a:solidFill>
                <a:latin typeface="Comfortaa"/>
                <a:ea typeface="Comfortaa"/>
                <a:cs typeface="Comfortaa"/>
                <a:sym typeface="Comfortaa"/>
              </a:rPr>
              <a:t>●Readily available open source components.</a:t>
            </a:r>
            <a:endParaRPr sz="1900">
              <a:solidFill>
                <a:schemeClr val="dk1"/>
              </a:solidFill>
              <a:latin typeface="Comfortaa"/>
              <a:ea typeface="Comfortaa"/>
              <a:cs typeface="Comfortaa"/>
              <a:sym typeface="Comfortaa"/>
            </a:endParaRPr>
          </a:p>
          <a:p>
            <a:pPr indent="0" lvl="0" marL="457200" marR="0" rtl="0" algn="l">
              <a:lnSpc>
                <a:spcPct val="95000"/>
              </a:lnSpc>
              <a:spcBef>
                <a:spcPts val="0"/>
              </a:spcBef>
              <a:spcAft>
                <a:spcPts val="0"/>
              </a:spcAft>
              <a:buNone/>
            </a:pPr>
            <a:r>
              <a:t/>
            </a:r>
            <a:endParaRPr sz="1800">
              <a:solidFill>
                <a:schemeClr val="dk1"/>
              </a:solidFill>
              <a:highlight>
                <a:srgbClr val="FFFFFF"/>
              </a:highlight>
              <a:latin typeface="Montserrat"/>
              <a:ea typeface="Montserrat"/>
              <a:cs typeface="Montserrat"/>
              <a:sym typeface="Montserrat"/>
            </a:endParaRPr>
          </a:p>
        </p:txBody>
      </p:sp>
      <p:pic>
        <p:nvPicPr>
          <p:cNvPr id="175" name="Google Shape;175;p20"/>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176" name="Google Shape;176;p20"/>
          <p:cNvSpPr txBox="1"/>
          <p:nvPr/>
        </p:nvSpPr>
        <p:spPr>
          <a:xfrm>
            <a:off x="9338499"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Introduction</a:t>
            </a:r>
            <a:endParaRPr b="0" i="0" sz="2665" u="none" cap="none" strike="noStrike">
              <a:solidFill>
                <a:schemeClr val="lt1"/>
              </a:solidFill>
              <a:latin typeface="Montserrat Medium"/>
              <a:ea typeface="Montserrat Medium"/>
              <a:cs typeface="Montserrat Medium"/>
              <a:sym typeface="Montserrat Medium"/>
            </a:endParaRPr>
          </a:p>
        </p:txBody>
      </p:sp>
      <p:sp>
        <p:nvSpPr>
          <p:cNvPr id="177" name="Google Shape;177;p20"/>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178" name="Google Shape;178;p20"/>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179" name="Google Shape;179;p20"/>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1"/>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rPr b="1" lang="en-GB" sz="3100">
                <a:solidFill>
                  <a:schemeClr val="dk1"/>
                </a:solidFill>
                <a:latin typeface="Times New Roman"/>
                <a:ea typeface="Times New Roman"/>
                <a:cs typeface="Times New Roman"/>
                <a:sym typeface="Times New Roman"/>
              </a:rPr>
              <a:t>Why Angular?</a:t>
            </a:r>
            <a:endParaRPr b="1" sz="3100">
              <a:solidFill>
                <a:schemeClr val="dk1"/>
              </a:solidFill>
              <a:latin typeface="Times New Roman"/>
              <a:ea typeface="Times New Roman"/>
              <a:cs typeface="Times New Roman"/>
              <a:sym typeface="Times New Roman"/>
            </a:endParaRPr>
          </a:p>
          <a:p>
            <a:pPr indent="0" lvl="0" marL="0" marR="0" rtl="0" algn="l">
              <a:lnSpc>
                <a:spcPct val="95000"/>
              </a:lnSpc>
              <a:spcBef>
                <a:spcPts val="0"/>
              </a:spcBef>
              <a:spcAft>
                <a:spcPts val="0"/>
              </a:spcAft>
              <a:buNone/>
            </a:pPr>
            <a:r>
              <a:t/>
            </a:r>
            <a:endParaRPr sz="1800">
              <a:latin typeface="Calibri"/>
              <a:ea typeface="Calibri"/>
              <a:cs typeface="Calibri"/>
              <a:sym typeface="Calibri"/>
            </a:endParaRPr>
          </a:p>
          <a:p>
            <a:pPr indent="-387350" lvl="0" marL="457200" marR="0" rtl="0" algn="l">
              <a:lnSpc>
                <a:spcPct val="95000"/>
              </a:lnSpc>
              <a:spcBef>
                <a:spcPts val="0"/>
              </a:spcBef>
              <a:spcAft>
                <a:spcPts val="0"/>
              </a:spcAft>
              <a:buClr>
                <a:schemeClr val="dk1"/>
              </a:buClr>
              <a:buSzPts val="2500"/>
              <a:buFont typeface="Montserrat"/>
              <a:buChar char="●"/>
            </a:pPr>
            <a:r>
              <a:rPr lang="en-GB" sz="2500">
                <a:solidFill>
                  <a:schemeClr val="dk1"/>
                </a:solidFill>
                <a:latin typeface="Montserrat"/>
                <a:ea typeface="Montserrat"/>
                <a:cs typeface="Montserrat"/>
                <a:sym typeface="Montserrat"/>
              </a:rPr>
              <a:t>Angular Supports multiple platforms</a:t>
            </a:r>
            <a:endParaRPr sz="2500">
              <a:solidFill>
                <a:schemeClr val="dk1"/>
              </a:solidFill>
              <a:latin typeface="Montserrat"/>
              <a:ea typeface="Montserrat"/>
              <a:cs typeface="Montserrat"/>
              <a:sym typeface="Montserrat"/>
            </a:endParaRPr>
          </a:p>
          <a:p>
            <a:pPr indent="-387350" lvl="0" marL="457200" marR="0" rtl="0" algn="l">
              <a:lnSpc>
                <a:spcPct val="95000"/>
              </a:lnSpc>
              <a:spcBef>
                <a:spcPts val="0"/>
              </a:spcBef>
              <a:spcAft>
                <a:spcPts val="0"/>
              </a:spcAft>
              <a:buClr>
                <a:schemeClr val="dk1"/>
              </a:buClr>
              <a:buSzPts val="2500"/>
              <a:buFont typeface="Montserrat"/>
              <a:buChar char="●"/>
            </a:pPr>
            <a:r>
              <a:rPr lang="en-GB" sz="2500">
                <a:solidFill>
                  <a:schemeClr val="dk1"/>
                </a:solidFill>
                <a:latin typeface="Montserrat"/>
                <a:ea typeface="Montserrat"/>
                <a:cs typeface="Montserrat"/>
                <a:sym typeface="Montserrat"/>
              </a:rPr>
              <a:t>High Speed and performance</a:t>
            </a:r>
            <a:endParaRPr sz="2500">
              <a:solidFill>
                <a:schemeClr val="dk1"/>
              </a:solidFill>
              <a:latin typeface="Montserrat"/>
              <a:ea typeface="Montserrat"/>
              <a:cs typeface="Montserrat"/>
              <a:sym typeface="Montserrat"/>
            </a:endParaRPr>
          </a:p>
          <a:p>
            <a:pPr indent="-387350" lvl="0" marL="457200" marR="0" rtl="0" algn="l">
              <a:lnSpc>
                <a:spcPct val="95000"/>
              </a:lnSpc>
              <a:spcBef>
                <a:spcPts val="0"/>
              </a:spcBef>
              <a:spcAft>
                <a:spcPts val="0"/>
              </a:spcAft>
              <a:buClr>
                <a:schemeClr val="dk1"/>
              </a:buClr>
              <a:buSzPts val="2500"/>
              <a:buFont typeface="Montserrat"/>
              <a:buChar char="●"/>
            </a:pPr>
            <a:r>
              <a:rPr lang="en-GB" sz="2500">
                <a:solidFill>
                  <a:schemeClr val="dk1"/>
                </a:solidFill>
                <a:latin typeface="Montserrat"/>
                <a:ea typeface="Montserrat"/>
                <a:cs typeface="Montserrat"/>
                <a:sym typeface="Montserrat"/>
              </a:rPr>
              <a:t>Full Stack Development</a:t>
            </a:r>
            <a:endParaRPr sz="2500">
              <a:solidFill>
                <a:schemeClr val="dk1"/>
              </a:solidFill>
              <a:latin typeface="Montserrat"/>
              <a:ea typeface="Montserrat"/>
              <a:cs typeface="Montserrat"/>
              <a:sym typeface="Montserrat"/>
            </a:endParaRPr>
          </a:p>
          <a:p>
            <a:pPr indent="-387350" lvl="0" marL="457200" rtl="0" algn="l">
              <a:lnSpc>
                <a:spcPct val="130000"/>
              </a:lnSpc>
              <a:spcBef>
                <a:spcPts val="0"/>
              </a:spcBef>
              <a:spcAft>
                <a:spcPts val="0"/>
              </a:spcAft>
              <a:buClr>
                <a:schemeClr val="dk1"/>
              </a:buClr>
              <a:buSzPts val="2500"/>
              <a:buFont typeface="Montserrat"/>
              <a:buChar char="●"/>
            </a:pPr>
            <a:r>
              <a:rPr lang="en-GB" sz="2500">
                <a:solidFill>
                  <a:srgbClr val="610B38"/>
                </a:solidFill>
                <a:highlight>
                  <a:srgbClr val="FFFFFF"/>
                </a:highlight>
                <a:latin typeface="Montserrat"/>
                <a:ea typeface="Montserrat"/>
                <a:cs typeface="Montserrat"/>
                <a:sym typeface="Montserrat"/>
              </a:rPr>
              <a:t>Productivity</a:t>
            </a:r>
            <a:endParaRPr sz="2500">
              <a:solidFill>
                <a:srgbClr val="610B38"/>
              </a:solidFill>
              <a:highlight>
                <a:srgbClr val="FFFFFF"/>
              </a:highlight>
              <a:latin typeface="Montserrat"/>
              <a:ea typeface="Montserrat"/>
              <a:cs typeface="Montserrat"/>
              <a:sym typeface="Montserrat"/>
            </a:endParaRPr>
          </a:p>
          <a:p>
            <a:pPr indent="0" lvl="0" marL="457200" marR="0" rtl="0" algn="l">
              <a:lnSpc>
                <a:spcPct val="95000"/>
              </a:lnSpc>
              <a:spcBef>
                <a:spcPts val="400"/>
              </a:spcBef>
              <a:spcAft>
                <a:spcPts val="0"/>
              </a:spcAft>
              <a:buNone/>
            </a:pPr>
            <a:r>
              <a:t/>
            </a:r>
            <a:endParaRPr sz="1600">
              <a:solidFill>
                <a:schemeClr val="dk1"/>
              </a:solidFill>
              <a:latin typeface="Comfortaa"/>
              <a:ea typeface="Comfortaa"/>
              <a:cs typeface="Comfortaa"/>
              <a:sym typeface="Comfortaa"/>
            </a:endParaRPr>
          </a:p>
          <a:p>
            <a:pPr indent="0" lvl="0" marL="0" marR="0" rtl="0" algn="l">
              <a:lnSpc>
                <a:spcPct val="95000"/>
              </a:lnSpc>
              <a:spcBef>
                <a:spcPts val="0"/>
              </a:spcBef>
              <a:spcAft>
                <a:spcPts val="0"/>
              </a:spcAft>
              <a:buNone/>
            </a:pPr>
            <a:r>
              <a:t/>
            </a:r>
            <a:endParaRPr sz="1600">
              <a:solidFill>
                <a:schemeClr val="dk1"/>
              </a:solidFill>
              <a:latin typeface="Comfortaa"/>
              <a:ea typeface="Comfortaa"/>
              <a:cs typeface="Comfortaa"/>
              <a:sym typeface="Comfortaa"/>
            </a:endParaRPr>
          </a:p>
        </p:txBody>
      </p:sp>
      <p:pic>
        <p:nvPicPr>
          <p:cNvPr id="186" name="Google Shape;186;p21"/>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187" name="Google Shape;187;p21"/>
          <p:cNvSpPr txBox="1"/>
          <p:nvPr/>
        </p:nvSpPr>
        <p:spPr>
          <a:xfrm>
            <a:off x="9810933" y="351000"/>
            <a:ext cx="23640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b="0" i="0" lang="en-GB" sz="2800" u="none" cap="none" strike="noStrike">
                <a:solidFill>
                  <a:schemeClr val="lt1"/>
                </a:solidFill>
                <a:latin typeface="Montserrat Medium"/>
                <a:ea typeface="Montserrat Medium"/>
                <a:cs typeface="Montserrat Medium"/>
                <a:sym typeface="Montserrat Medium"/>
              </a:rPr>
              <a:t>Overview</a:t>
            </a:r>
            <a:endParaRPr b="0" i="0" sz="2665" u="none" cap="none" strike="noStrike">
              <a:solidFill>
                <a:schemeClr val="lt1"/>
              </a:solidFill>
              <a:latin typeface="Montserrat Medium"/>
              <a:ea typeface="Montserrat Medium"/>
              <a:cs typeface="Montserrat Medium"/>
              <a:sym typeface="Montserrat Medium"/>
            </a:endParaRPr>
          </a:p>
        </p:txBody>
      </p:sp>
      <p:sp>
        <p:nvSpPr>
          <p:cNvPr id="188" name="Google Shape;188;p21"/>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189" name="Google Shape;189;p21"/>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190" name="Google Shape;190;p21"/>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2"/>
          <p:cNvSpPr/>
          <p:nvPr/>
        </p:nvSpPr>
        <p:spPr>
          <a:xfrm>
            <a:off x="2289325" y="1016575"/>
            <a:ext cx="7212600" cy="5405400"/>
          </a:xfrm>
          <a:prstGeom prst="rect">
            <a:avLst/>
          </a:prstGeom>
          <a:noFill/>
          <a:ln>
            <a:noFill/>
          </a:ln>
        </p:spPr>
        <p:txBody>
          <a:bodyPr anchorCtr="0" anchor="t" bIns="50750" lIns="50750" spcFirstLastPara="1" rIns="132100" wrap="square" tIns="50750">
            <a:noAutofit/>
          </a:bodyPr>
          <a:lstStyle/>
          <a:p>
            <a:pPr indent="0" lvl="0" marL="0" marR="0" rtl="0" algn="l">
              <a:lnSpc>
                <a:spcPct val="95000"/>
              </a:lnSpc>
              <a:spcBef>
                <a:spcPts val="0"/>
              </a:spcBef>
              <a:spcAft>
                <a:spcPts val="0"/>
              </a:spcAft>
              <a:buNone/>
            </a:pPr>
            <a:r>
              <a:t/>
            </a:r>
            <a:endParaRPr sz="1600">
              <a:solidFill>
                <a:schemeClr val="dk1"/>
              </a:solidFill>
              <a:latin typeface="Comfortaa"/>
              <a:ea typeface="Comfortaa"/>
              <a:cs typeface="Comfortaa"/>
              <a:sym typeface="Comfortaa"/>
            </a:endParaRPr>
          </a:p>
        </p:txBody>
      </p:sp>
      <p:pic>
        <p:nvPicPr>
          <p:cNvPr id="197" name="Google Shape;197;p22"/>
          <p:cNvPicPr preferRelativeResize="0"/>
          <p:nvPr/>
        </p:nvPicPr>
        <p:blipFill rotWithShape="1">
          <a:blip r:embed="rId3">
            <a:alphaModFix/>
          </a:blip>
          <a:srcRect b="82711" l="76377" r="0" t="3467"/>
          <a:stretch/>
        </p:blipFill>
        <p:spPr>
          <a:xfrm>
            <a:off x="9355567" y="206967"/>
            <a:ext cx="2836431" cy="952136"/>
          </a:xfrm>
          <a:prstGeom prst="rect">
            <a:avLst/>
          </a:prstGeom>
          <a:noFill/>
          <a:ln>
            <a:noFill/>
          </a:ln>
        </p:spPr>
      </p:pic>
      <p:sp>
        <p:nvSpPr>
          <p:cNvPr id="198" name="Google Shape;198;p22"/>
          <p:cNvSpPr txBox="1"/>
          <p:nvPr/>
        </p:nvSpPr>
        <p:spPr>
          <a:xfrm>
            <a:off x="9338498" y="351000"/>
            <a:ext cx="2836500" cy="6348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chemeClr val="lt1"/>
              </a:buClr>
              <a:buSzPts val="2800"/>
              <a:buFont typeface="Montserrat Medium"/>
              <a:buNone/>
            </a:pPr>
            <a:r>
              <a:rPr lang="en-GB" sz="2800">
                <a:solidFill>
                  <a:schemeClr val="lt1"/>
                </a:solidFill>
                <a:latin typeface="Montserrat Medium"/>
                <a:ea typeface="Montserrat Medium"/>
                <a:cs typeface="Montserrat Medium"/>
                <a:sym typeface="Montserrat Medium"/>
              </a:rPr>
              <a:t>Architecture</a:t>
            </a:r>
            <a:endParaRPr b="0" i="0" sz="2665" u="none" cap="none" strike="noStrike">
              <a:solidFill>
                <a:schemeClr val="lt1"/>
              </a:solidFill>
              <a:latin typeface="Montserrat Medium"/>
              <a:ea typeface="Montserrat Medium"/>
              <a:cs typeface="Montserrat Medium"/>
              <a:sym typeface="Montserrat Medium"/>
            </a:endParaRPr>
          </a:p>
        </p:txBody>
      </p:sp>
      <p:sp>
        <p:nvSpPr>
          <p:cNvPr id="199" name="Google Shape;199;p22"/>
          <p:cNvSpPr/>
          <p:nvPr/>
        </p:nvSpPr>
        <p:spPr>
          <a:xfrm>
            <a:off x="1159026" y="4960203"/>
            <a:ext cx="9013800" cy="738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CD"/>
              </a:buClr>
              <a:buSzPts val="1400"/>
              <a:buFont typeface="Consolas"/>
              <a:buNone/>
            </a:pPr>
            <a:r>
              <a:t/>
            </a:r>
            <a:endParaRPr b="0" i="0" sz="1400" u="none" cap="none" strike="noStrike">
              <a:solidFill>
                <a:srgbClr val="000000"/>
              </a:solidFill>
              <a:latin typeface="Arial"/>
              <a:ea typeface="Arial"/>
              <a:cs typeface="Arial"/>
              <a:sym typeface="Arial"/>
            </a:endParaRPr>
          </a:p>
        </p:txBody>
      </p:sp>
      <p:sp>
        <p:nvSpPr>
          <p:cNvPr id="200" name="Google Shape;200;p22"/>
          <p:cNvSpPr txBox="1"/>
          <p:nvPr/>
        </p:nvSpPr>
        <p:spPr>
          <a:xfrm>
            <a:off x="1113822" y="4652426"/>
            <a:ext cx="1420500" cy="30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p:txBody>
      </p:sp>
      <p:pic>
        <p:nvPicPr>
          <p:cNvPr id="201" name="Google Shape;201;p22"/>
          <p:cNvPicPr preferRelativeResize="0"/>
          <p:nvPr/>
        </p:nvPicPr>
        <p:blipFill rotWithShape="1">
          <a:blip r:embed="rId4">
            <a:alphaModFix/>
          </a:blip>
          <a:srcRect b="0" l="0" r="0" t="0"/>
          <a:stretch/>
        </p:blipFill>
        <p:spPr>
          <a:xfrm>
            <a:off x="503226" y="192938"/>
            <a:ext cx="1163726" cy="1199726"/>
          </a:xfrm>
          <a:prstGeom prst="rect">
            <a:avLst/>
          </a:prstGeom>
          <a:noFill/>
          <a:ln>
            <a:noFill/>
          </a:ln>
        </p:spPr>
      </p:pic>
      <p:pic>
        <p:nvPicPr>
          <p:cNvPr id="202" name="Google Shape;202;p22"/>
          <p:cNvPicPr preferRelativeResize="0"/>
          <p:nvPr/>
        </p:nvPicPr>
        <p:blipFill>
          <a:blip r:embed="rId5">
            <a:alphaModFix/>
          </a:blip>
          <a:stretch>
            <a:fillRect/>
          </a:stretch>
        </p:blipFill>
        <p:spPr>
          <a:xfrm>
            <a:off x="1666950" y="1464350"/>
            <a:ext cx="9541200" cy="4509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eme1">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